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7" r:id="rId2"/>
    <p:sldId id="256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0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878" autoAdjust="0"/>
    <p:restoredTop sz="93063" autoAdjust="0"/>
  </p:normalViewPr>
  <p:slideViewPr>
    <p:cSldViewPr snapToGrid="0">
      <p:cViewPr varScale="1">
        <p:scale>
          <a:sx n="73" d="100"/>
          <a:sy n="73" d="100"/>
        </p:scale>
        <p:origin x="1325" y="1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103B54-6F63-4064-8962-25B56895ABCB}" type="datetimeFigureOut">
              <a:rPr lang="zh-TW" altLang="en-US" smtClean="0"/>
              <a:t>2022/10/21</a:t>
            </a:fld>
            <a:endParaRPr lang="zh-TW" altLang="en-US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C22AE7-BC27-4FBE-AFA8-5B4914FF981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345532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/>
              <a:t>在市區駕駛過程中，使用包含速度輔助、紅綠燈輔助、車距輔助的人機介面，以及緊急煞車系統，對道路安全及駕駛人是否有幫助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BC22AE7-BC27-4FBE-AFA8-5B4914FF9813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0451364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TW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BC22AE7-BC27-4FBE-AFA8-5B4914FF9813}" type="slidenum">
              <a:rPr lang="zh-TW" altLang="en-US" smtClean="0"/>
              <a:t>10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0576674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/>
              <a:t>A</a:t>
            </a:r>
            <a:r>
              <a:rPr lang="zh-TW" altLang="en-US" dirty="0"/>
              <a:t>線道 </a:t>
            </a:r>
            <a:r>
              <a:rPr lang="en-US" altLang="zh-TW" dirty="0"/>
              <a:t>9</a:t>
            </a:r>
            <a:r>
              <a:rPr lang="zh-TW" altLang="en-US" dirty="0"/>
              <a:t>個紅綠燈、</a:t>
            </a:r>
            <a:r>
              <a:rPr lang="en-US" altLang="zh-TW" dirty="0"/>
              <a:t>3</a:t>
            </a:r>
            <a:r>
              <a:rPr lang="zh-TW" altLang="en-US" dirty="0"/>
              <a:t>輛車</a:t>
            </a:r>
            <a:endParaRPr lang="en-US" altLang="zh-TW" dirty="0"/>
          </a:p>
          <a:p>
            <a:r>
              <a:rPr lang="en-US" altLang="zh-TW" dirty="0"/>
              <a:t>B</a:t>
            </a:r>
            <a:r>
              <a:rPr lang="zh-TW" altLang="en-US" dirty="0"/>
              <a:t>線道 </a:t>
            </a:r>
            <a:r>
              <a:rPr lang="en-US" altLang="zh-TW" dirty="0"/>
              <a:t>7</a:t>
            </a:r>
            <a:r>
              <a:rPr lang="zh-TW" altLang="en-US" dirty="0"/>
              <a:t>個紅綠燈、</a:t>
            </a:r>
            <a:r>
              <a:rPr lang="en-US" altLang="zh-TW" dirty="0"/>
              <a:t>3</a:t>
            </a:r>
            <a:r>
              <a:rPr lang="zh-TW" altLang="en-US" dirty="0"/>
              <a:t>輛車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BC22AE7-BC27-4FBE-AFA8-5B4914FF9813}" type="slidenum">
              <a:rPr lang="zh-TW" altLang="en-US" smtClean="0"/>
              <a:t>11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5390554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NASA-TLX</a:t>
            </a: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顯示駕駛員的工作量和壓力沒有明顯差異，表示額外的視覺刺激和觸覺反饋並沒有分散駕駛員的注意力 </a:t>
            </a:r>
            <a:endParaRPr lang="en-US" altLang="zh-TW" sz="1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lnSpc>
                <a:spcPct val="150000"/>
              </a:lnSpc>
              <a:buFont typeface="Arial" panose="020B0604020202020204" pitchFamily="34" charset="0"/>
              <a:buNone/>
            </a:pPr>
            <a:endParaRPr lang="en-US" altLang="zh-TW" sz="1200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altLang="zh-TW" sz="1200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1200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心智需求 </a:t>
            </a:r>
            <a:r>
              <a:rPr lang="en-US" altLang="zh-TW" sz="1200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(MD</a:t>
            </a:r>
            <a:r>
              <a:rPr lang="zh-TW" altLang="en-US" sz="1200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</a:t>
            </a:r>
            <a:r>
              <a:rPr lang="en-US" altLang="zh-TW" sz="1200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, mental demand )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1200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生理需求 </a:t>
            </a:r>
            <a:r>
              <a:rPr lang="en-US" altLang="zh-TW" sz="1200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(PD , physical demand )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1200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時間需求 </a:t>
            </a:r>
            <a:r>
              <a:rPr lang="en-US" altLang="zh-TW" sz="1200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(TD</a:t>
            </a:r>
            <a:r>
              <a:rPr lang="zh-TW" altLang="en-US" sz="1200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</a:t>
            </a:r>
            <a:r>
              <a:rPr lang="en-US" altLang="zh-TW" sz="1200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, temporal demand )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1200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自我績效 </a:t>
            </a:r>
            <a:r>
              <a:rPr lang="en-US" altLang="zh-TW" sz="1200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(P</a:t>
            </a:r>
            <a:r>
              <a:rPr lang="zh-TW" altLang="en-US" sz="1200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</a:t>
            </a:r>
            <a:r>
              <a:rPr lang="en-US" altLang="zh-TW" sz="1200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, performance )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1200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努力 </a:t>
            </a:r>
            <a:r>
              <a:rPr lang="en-US" altLang="zh-TW" sz="1200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(E</a:t>
            </a:r>
            <a:r>
              <a:rPr lang="zh-TW" altLang="en-US" sz="1200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</a:t>
            </a:r>
            <a:r>
              <a:rPr lang="en-US" altLang="zh-TW" sz="1200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, effort )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1200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挫敗 </a:t>
            </a:r>
            <a:r>
              <a:rPr lang="en-US" altLang="zh-TW" sz="1200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(F</a:t>
            </a:r>
            <a:r>
              <a:rPr lang="zh-TW" altLang="en-US" sz="1200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 </a:t>
            </a:r>
            <a:r>
              <a:rPr lang="en-US" altLang="zh-TW" sz="1200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, frustration )</a:t>
            </a:r>
          </a:p>
          <a:p>
            <a:pPr marL="0" indent="0">
              <a:lnSpc>
                <a:spcPct val="150000"/>
              </a:lnSpc>
              <a:buFont typeface="Arial" panose="020B0604020202020204" pitchFamily="34" charset="0"/>
              <a:buNone/>
            </a:pPr>
            <a:endParaRPr lang="en-US" altLang="zh-TW" sz="1200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BC22AE7-BC27-4FBE-AFA8-5B4914FF9813}" type="slidenum">
              <a:rPr lang="zh-TW" altLang="en-US" smtClean="0"/>
              <a:t>12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7653022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使用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ADAS</a:t>
            </a: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輔助時，超過允許速度的平均也有趨於顯著，表示這有助於防止因在市區超速而造成事故</a:t>
            </a:r>
            <a:endParaRPr lang="en-US" altLang="zh-TW" sz="1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BC22AE7-BC27-4FBE-AFA8-5B4914FF9813}" type="slidenum">
              <a:rPr lang="zh-TW" altLang="en-US" smtClean="0"/>
              <a:t>13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1839310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使用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ADAS</a:t>
            </a: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輔助時，超過允許速度的平均也有趨於顯著，表示這有助於防止因在市區超速而造成事故</a:t>
            </a:r>
            <a:endParaRPr lang="en-US" altLang="zh-TW" sz="1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BC22AE7-BC27-4FBE-AFA8-5B4914FF9813}" type="slidenum">
              <a:rPr lang="zh-TW" altLang="en-US" smtClean="0"/>
              <a:t>14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243387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在使用紅綠燈輔助時，可以降低接近交叉路口的速度損失，表示這可以有助於減少油耗並提高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CO-2</a:t>
            </a: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高效駕駛。</a:t>
            </a:r>
            <a:endParaRPr lang="en-US" altLang="zh-TW" sz="1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BC22AE7-BC27-4FBE-AFA8-5B4914FF9813}" type="slidenum">
              <a:rPr lang="zh-TW" altLang="en-US" smtClean="0"/>
              <a:t>15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7002542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TTC</a:t>
            </a:r>
            <a:r>
              <a:rPr lang="zh-TW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為自車與前車發生碰撞的時間</a:t>
            </a:r>
            <a:endParaRPr lang="en-US" altLang="zh-TW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而在使用車距輔助的部分，本研究並沒有顯著幫助駕駛員改善駕駛體驗</a:t>
            </a:r>
            <a:endParaRPr lang="en-US" altLang="zh-TW" sz="1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zh-TW" altLang="en-US" dirty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BC22AE7-BC27-4FBE-AFA8-5B4914FF9813}" type="slidenum">
              <a:rPr lang="zh-TW" altLang="en-US" smtClean="0"/>
              <a:t>16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0828677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在緊急煞車輔助系統的結果表明是有助於防止事故，但在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RT(</a:t>
            </a: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反應時間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沒有任何差異</a:t>
            </a: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BC22AE7-BC27-4FBE-AFA8-5B4914FF9813}" type="slidenum">
              <a:rPr lang="zh-TW" altLang="en-US" smtClean="0"/>
              <a:t>17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6234905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/>
              <a:t>reaction time</a:t>
            </a:r>
            <a:r>
              <a:rPr lang="zh-TW" altLang="en-US" dirty="0"/>
              <a:t> </a:t>
            </a:r>
            <a:r>
              <a:rPr lang="en-US" altLang="zh-TW" dirty="0"/>
              <a:t>(RT)</a:t>
            </a:r>
            <a:r>
              <a:rPr lang="zh-TW" altLang="en-US" dirty="0"/>
              <a:t> 反應時間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BC22AE7-BC27-4FBE-AFA8-5B4914FF9813}" type="slidenum">
              <a:rPr lang="zh-TW" altLang="en-US" smtClean="0"/>
              <a:t>18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449880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dirty="0"/>
              <a:t>HUD(</a:t>
            </a:r>
            <a:r>
              <a:rPr lang="zh-TW" altLang="en-US" dirty="0"/>
              <a:t>抬頭顯示器</a:t>
            </a:r>
            <a:r>
              <a:rPr lang="en-US" altLang="zh-TW" dirty="0"/>
              <a:t>)+IC(</a:t>
            </a:r>
            <a:r>
              <a:rPr lang="zh-TW" altLang="en-US" dirty="0"/>
              <a:t>儀錶板</a:t>
            </a:r>
            <a:r>
              <a:rPr lang="en-US" altLang="zh-TW" dirty="0"/>
              <a:t>)</a:t>
            </a:r>
            <a:r>
              <a:rPr lang="zh-TW" altLang="en-US" dirty="0"/>
              <a:t> → 工作量有顯著降低   </a:t>
            </a:r>
            <a:r>
              <a:rPr lang="en-US" altLang="zh-TW" dirty="0"/>
              <a:t>HMI</a:t>
            </a:r>
            <a:r>
              <a:rPr lang="zh-TW" altLang="en-US" dirty="0"/>
              <a:t>顯示了警告、交通標誌識別 和 速度</a:t>
            </a:r>
            <a:endParaRPr lang="en-US" altLang="zh-TW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zh-TW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dirty="0"/>
              <a:t>HUD</a:t>
            </a:r>
            <a:r>
              <a:rPr lang="zh-TW" altLang="en-US" dirty="0"/>
              <a:t> 一個視覺組件，他在車輛的擋風玻璃上投射一個虛擬圖像，虛擬圖像顯示在駕駛員前方兩到三米之間</a:t>
            </a:r>
            <a:endParaRPr lang="en-US" altLang="zh-TW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dirty="0"/>
              <a:t>IC</a:t>
            </a:r>
            <a:r>
              <a:rPr lang="zh-TW" altLang="en-US" dirty="0"/>
              <a:t> 使主要的車載輸出組件，可在駕駛員視線範圍內傳輸所有類型的駕駛相關訊息</a:t>
            </a:r>
            <a:endParaRPr lang="en-US" altLang="zh-TW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dirty="0"/>
              <a:t>AFFP</a:t>
            </a:r>
            <a:r>
              <a:rPr lang="zh-TW" altLang="en-US" dirty="0"/>
              <a:t> 可以向駕駛員提供觸感反饋，</a:t>
            </a:r>
            <a:r>
              <a:rPr lang="en-US" altLang="zh-TW" dirty="0"/>
              <a:t>ex.</a:t>
            </a:r>
            <a:r>
              <a:rPr lang="zh-TW" altLang="en-US" dirty="0"/>
              <a:t>反壓、震動或輕微的雙抽搐或壓力，是幫助駕駛員進行縱向引導並使他們保持在循環中。</a:t>
            </a:r>
            <a:endParaRPr lang="en-US" altLang="zh-TW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zh-TW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dirty="0"/>
              <a:t>ADAS</a:t>
            </a:r>
            <a:r>
              <a:rPr lang="zh-TW" altLang="en-US" dirty="0"/>
              <a:t> </a:t>
            </a:r>
            <a:r>
              <a:rPr lang="en-US" altLang="zh-TW" dirty="0"/>
              <a:t>:</a:t>
            </a:r>
            <a:r>
              <a:rPr lang="zh-TW" altLang="zh-TW" sz="1000" kern="100" dirty="0">
                <a:effectLst/>
                <a:latin typeface="Calibri" panose="020F0502020204030204" pitchFamily="34" charset="0"/>
                <a:ea typeface="標楷體" panose="03000509000000000000" pitchFamily="65" charset="-120"/>
                <a:cs typeface="Times New Roman" panose="02020603050405020304" pitchFamily="18" charset="0"/>
              </a:rPr>
              <a:t>為駕駛人提供車輛的工作狀況與車外的行駛環境變化等資訊</a:t>
            </a:r>
            <a:endParaRPr lang="en-US" altLang="zh-TW" sz="1000" kern="100" dirty="0">
              <a:effectLst/>
              <a:latin typeface="Calibri" panose="020F0502020204030204" pitchFamily="34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sz="1200" b="0" i="0" dirty="0">
                <a:solidFill>
                  <a:srgbClr val="444444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ADAS </a:t>
            </a:r>
            <a:r>
              <a:rPr lang="zh-TW" altLang="en-US" sz="1200" b="0" i="0" dirty="0">
                <a:solidFill>
                  <a:srgbClr val="444444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作為一種混合技術系統，基本上可分為三大部份：感測器、處理器與致動器</a:t>
            </a:r>
            <a:endParaRPr lang="en-US" altLang="zh-TW" sz="1200" b="0" i="0" dirty="0">
              <a:solidFill>
                <a:srgbClr val="444444"/>
              </a:solidFill>
              <a:effectLst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1200" b="0" i="0" dirty="0">
                <a:solidFill>
                  <a:srgbClr val="434343"/>
                </a:solidFill>
                <a:effectLst/>
                <a:latin typeface="Segoe UI" panose="020B0502040204020203" pitchFamily="34" charset="0"/>
              </a:rPr>
              <a:t>先進駕駛輔助系統</a:t>
            </a:r>
            <a:r>
              <a:rPr lang="en-US" altLang="zh-TW" sz="1200" b="0" i="0" dirty="0">
                <a:solidFill>
                  <a:srgbClr val="434343"/>
                </a:solidFill>
                <a:effectLst/>
                <a:latin typeface="Segoe UI" panose="020B0502040204020203" pitchFamily="34" charset="0"/>
              </a:rPr>
              <a:t>(ADAS)</a:t>
            </a:r>
            <a:r>
              <a:rPr lang="zh-TW" altLang="en-US" sz="1200" b="0" i="0" dirty="0">
                <a:solidFill>
                  <a:srgbClr val="434343"/>
                </a:solidFill>
                <a:effectLst/>
                <a:latin typeface="Segoe UI" panose="020B0502040204020203" pitchFamily="34" charset="0"/>
              </a:rPr>
              <a:t>會持續監控車輛周遭環境， 提醒駕駛員危險路況，並採取糾正措施，如減速或停止</a:t>
            </a:r>
            <a:endParaRPr lang="en-US" altLang="zh-TW" sz="1000" b="0" i="0" kern="100" dirty="0">
              <a:solidFill>
                <a:srgbClr val="444444"/>
              </a:solidFill>
              <a:effectLst/>
              <a:latin typeface="Calibri" panose="020F0502020204030204" pitchFamily="34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zh-TW" altLang="en-US" dirty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BC22AE7-BC27-4FBE-AFA8-5B4914FF9813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998220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BC22AE7-BC27-4FBE-AFA8-5B4914FF9813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378609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dirty="0"/>
              <a:t>三個輔助系統</a:t>
            </a:r>
            <a:r>
              <a:rPr lang="en-US" altLang="zh-TW" dirty="0"/>
              <a:t>(HUD</a:t>
            </a:r>
            <a:r>
              <a:rPr lang="zh-TW" altLang="en-US" dirty="0"/>
              <a:t>、</a:t>
            </a:r>
            <a:r>
              <a:rPr lang="en-US" altLang="zh-TW" dirty="0"/>
              <a:t>IC</a:t>
            </a:r>
            <a:r>
              <a:rPr lang="zh-TW" altLang="en-US" dirty="0"/>
              <a:t>、</a:t>
            </a:r>
            <a:r>
              <a:rPr lang="en-US" altLang="zh-TW" dirty="0"/>
              <a:t>AFFP)</a:t>
            </a:r>
            <a:r>
              <a:rPr lang="zh-TW" altLang="en-US" dirty="0"/>
              <a:t>，</a:t>
            </a:r>
            <a:endParaRPr lang="en-US" altLang="zh-TW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dirty="0"/>
              <a:t>3</a:t>
            </a:r>
            <a:r>
              <a:rPr lang="zh-TW" altLang="en-US" dirty="0"/>
              <a:t>個</a:t>
            </a:r>
            <a:r>
              <a:rPr lang="en-US" altLang="zh-TW" dirty="0"/>
              <a:t>ADAS</a:t>
            </a:r>
            <a:r>
              <a:rPr lang="zh-TW" altLang="en-US" dirty="0"/>
              <a:t>輔助項目</a:t>
            </a:r>
            <a:r>
              <a:rPr lang="en-US" altLang="zh-TW" dirty="0"/>
              <a:t>(</a:t>
            </a:r>
            <a:r>
              <a:rPr lang="zh-TW" altLang="en-US" dirty="0"/>
              <a:t>速度、紅綠燈、車距</a:t>
            </a:r>
            <a:r>
              <a:rPr lang="en-US" altLang="zh-TW" dirty="0"/>
              <a:t>)</a:t>
            </a:r>
            <a:r>
              <a:rPr lang="zh-TW" altLang="en-US" dirty="0"/>
              <a:t>、顯示在</a:t>
            </a:r>
            <a:r>
              <a:rPr lang="en-US" altLang="zh-TW" dirty="0"/>
              <a:t>IC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dirty="0"/>
              <a:t>緊急煞車系統</a:t>
            </a:r>
            <a:endParaRPr lang="en-US" altLang="zh-TW" dirty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BC22AE7-BC27-4FBE-AFA8-5B4914FF9813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012187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/>
              <a:t>中間為</a:t>
            </a:r>
            <a:r>
              <a:rPr lang="en-US" altLang="zh-TW" dirty="0"/>
              <a:t>ADAS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dirty="0"/>
              <a:t>3</a:t>
            </a:r>
            <a:r>
              <a:rPr lang="zh-TW" altLang="en-US" dirty="0"/>
              <a:t>個</a:t>
            </a:r>
            <a:r>
              <a:rPr lang="en-US" altLang="zh-TW" dirty="0"/>
              <a:t>ADAS</a:t>
            </a:r>
            <a:r>
              <a:rPr lang="zh-TW" altLang="en-US" dirty="0"/>
              <a:t>輔助項目</a:t>
            </a:r>
            <a:r>
              <a:rPr lang="en-US" altLang="zh-TW" dirty="0"/>
              <a:t>(</a:t>
            </a:r>
            <a:r>
              <a:rPr lang="zh-TW" altLang="en-US" dirty="0"/>
              <a:t>速度、紅綠燈、車距</a:t>
            </a:r>
            <a:r>
              <a:rPr lang="en-US" altLang="zh-TW" dirty="0"/>
              <a:t>)</a:t>
            </a:r>
            <a:r>
              <a:rPr lang="zh-TW" altLang="en-US" dirty="0"/>
              <a:t>、顯示在</a:t>
            </a:r>
            <a:r>
              <a:rPr lang="en-US" altLang="zh-TW" dirty="0"/>
              <a:t>IC</a:t>
            </a: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BC22AE7-BC27-4FBE-AFA8-5B4914FF9813}" type="slidenum">
              <a:rPr lang="zh-TW" altLang="en-US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53530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加速器反饋踏板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(AFFP)</a:t>
            </a: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endParaRPr lang="en-US" altLang="zh-TW" sz="1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觸覺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BC22AE7-BC27-4FBE-AFA8-5B4914FF9813}" type="slidenum">
              <a:rPr lang="zh-TW" altLang="en-US" smtClean="0"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9639846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/>
              <a:t>三個輔助系統</a:t>
            </a:r>
            <a:r>
              <a:rPr lang="en-US" altLang="zh-TW" dirty="0"/>
              <a:t>(HUD</a:t>
            </a:r>
            <a:r>
              <a:rPr lang="zh-TW" altLang="en-US" dirty="0"/>
              <a:t>、</a:t>
            </a:r>
            <a:r>
              <a:rPr lang="en-US" altLang="zh-TW" dirty="0"/>
              <a:t>IC</a:t>
            </a:r>
            <a:r>
              <a:rPr lang="zh-TW" altLang="en-US" dirty="0"/>
              <a:t>、</a:t>
            </a:r>
            <a:r>
              <a:rPr lang="en-US" altLang="zh-TW" dirty="0"/>
              <a:t>AFFP)</a:t>
            </a:r>
            <a:r>
              <a:rPr lang="zh-TW" altLang="en-US" dirty="0"/>
              <a:t>，</a:t>
            </a:r>
            <a:r>
              <a:rPr lang="en-US" altLang="zh-TW" dirty="0"/>
              <a:t>3</a:t>
            </a:r>
            <a:r>
              <a:rPr lang="zh-TW" altLang="en-US" dirty="0"/>
              <a:t>個</a:t>
            </a:r>
            <a:r>
              <a:rPr lang="en-US" altLang="zh-TW" dirty="0"/>
              <a:t>ADAS</a:t>
            </a:r>
            <a:r>
              <a:rPr lang="zh-TW" altLang="en-US" dirty="0"/>
              <a:t>輔助項目</a:t>
            </a:r>
            <a:r>
              <a:rPr lang="en-US" altLang="zh-TW" dirty="0"/>
              <a:t>(</a:t>
            </a:r>
            <a:r>
              <a:rPr lang="zh-TW" altLang="en-US" dirty="0"/>
              <a:t>速度、紅綠燈、車距</a:t>
            </a:r>
            <a:r>
              <a:rPr lang="en-US" altLang="zh-TW" dirty="0"/>
              <a:t>)</a:t>
            </a:r>
            <a:r>
              <a:rPr lang="zh-TW" altLang="en-US" dirty="0"/>
              <a:t>、緊急煞車系統</a:t>
            </a:r>
            <a:endParaRPr lang="en-US" altLang="zh-TW" dirty="0"/>
          </a:p>
          <a:p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加速器反饋踏板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(AFFP)</a:t>
            </a: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BC22AE7-BC27-4FBE-AFA8-5B4914FF9813}" type="slidenum">
              <a:rPr lang="zh-TW" altLang="en-US" smtClean="0"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3187131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BC22AE7-BC27-4FBE-AFA8-5B4914FF9813}" type="slidenum">
              <a:rPr lang="zh-TW" altLang="en-US" smtClean="0"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8669647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TTC</a:t>
            </a:r>
            <a:r>
              <a:rPr lang="zh-TW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為自車與前車發生碰撞的時間</a:t>
            </a:r>
            <a:endParaRPr lang="en-US" altLang="zh-TW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228600" indent="-228600">
              <a:buAutoNum type="arabicPeriod"/>
            </a:pPr>
            <a:r>
              <a:rPr lang="zh-TW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低於</a:t>
            </a:r>
            <a:r>
              <a:rPr lang="en-US" altLang="zh-TW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0.8</a:t>
            </a:r>
            <a:r>
              <a:rPr lang="zh-TW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秒的距離，</a:t>
            </a:r>
            <a:endParaRPr lang="en-US" altLang="zh-TW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228600" indent="-228600">
              <a:buAutoNum type="arabicPeriod"/>
            </a:pPr>
            <a:r>
              <a:rPr lang="en-US" altLang="zh-TW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1.5~2.5</a:t>
            </a:r>
            <a:r>
              <a:rPr lang="zh-TW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秒的</a:t>
            </a:r>
            <a:r>
              <a:rPr lang="en-US" altLang="zh-TW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TTC</a:t>
            </a:r>
            <a:r>
              <a:rPr lang="zh-TW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，請求煞車</a:t>
            </a:r>
            <a:endParaRPr lang="en-US" altLang="zh-TW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228600" indent="-228600">
              <a:buAutoNum type="arabicPeriod"/>
            </a:pPr>
            <a:r>
              <a:rPr lang="zh-TW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低於</a:t>
            </a:r>
            <a:r>
              <a:rPr lang="en-US" altLang="zh-TW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0.9</a:t>
            </a:r>
            <a:r>
              <a:rPr lang="zh-TW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秒的</a:t>
            </a:r>
            <a:r>
              <a:rPr lang="en-US" altLang="zh-TW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TTC</a:t>
            </a:r>
            <a:r>
              <a:rPr lang="zh-TW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，時間太短，系統將接管並執行緊急煞車</a:t>
            </a:r>
            <a:endParaRPr lang="en-US" altLang="zh-TW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228600" indent="-228600">
              <a:buAutoNum type="arabicPeriod"/>
            </a:pPr>
            <a:r>
              <a:rPr lang="zh-TW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任務完成後要求駕駛員重新接管</a:t>
            </a:r>
            <a:endParaRPr lang="en-US" altLang="zh-TW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BC22AE7-BC27-4FBE-AFA8-5B4914FF9813}" type="slidenum">
              <a:rPr lang="zh-TW" altLang="en-US" smtClean="0"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593228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5D8F437-6703-486E-AABB-0BEEFE77F7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5B930884-C09B-4716-8FAA-A19786159E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CE9B348F-7848-4EFA-A2D1-30B90CBAC7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551C7-1A0E-439F-BF74-E388B8A90481}" type="datetimeFigureOut">
              <a:rPr lang="zh-TW" altLang="en-US" smtClean="0"/>
              <a:t>2022/10/21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DB3218EF-64B0-43B2-9000-F2E0DB8033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0287A482-94D2-4120-B721-89D1FBB84F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46FAE-BEC9-4F85-B9E6-2930592F977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399967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EAD7CAB-EF04-42D8-88B3-40BC5083FB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3412281F-E76E-4655-81CE-837C37662E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DA9FFA1C-1498-4251-AB33-D5A3ECA42D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551C7-1A0E-439F-BF74-E388B8A90481}" type="datetimeFigureOut">
              <a:rPr lang="zh-TW" altLang="en-US" smtClean="0"/>
              <a:t>2022/10/21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F0361DD9-7272-4039-BDDE-E8A84396DB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2395D92B-342D-4BD7-A662-2B4AE5D044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46FAE-BEC9-4F85-B9E6-2930592F977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744287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BC7DF8DF-1B0C-456D-9AE7-68335BBDA24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A7F99981-2EB0-4097-89A6-DC64B6626C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565A6577-7735-4A51-8C00-402C3E0409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551C7-1A0E-439F-BF74-E388B8A90481}" type="datetimeFigureOut">
              <a:rPr lang="zh-TW" altLang="en-US" smtClean="0"/>
              <a:t>2022/10/21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0B7775F2-4052-428E-A0E0-BB8C297174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6C42C3EC-AB4E-4DF4-A577-57F1B2F27D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46FAE-BEC9-4F85-B9E6-2930592F977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999608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BCF3B53-A283-4F81-8A27-397F65A966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D47BA3C0-D59F-411C-82F3-8CBAA5B49D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296A2A8E-5029-45B4-8071-67C7B590F7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551C7-1A0E-439F-BF74-E388B8A90481}" type="datetimeFigureOut">
              <a:rPr lang="zh-TW" altLang="en-US" smtClean="0"/>
              <a:t>2022/10/21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28AEFDFF-6B58-42CC-81A6-2E6E23AFB9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5A75276A-72DF-42F4-80ED-2274AF47F2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46FAE-BEC9-4F85-B9E6-2930592F977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103397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6769961-3588-4BED-B871-E7E5C6C699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69889670-F687-40D1-B5B5-DE90CC4BF1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4EF11290-4936-48DA-98A0-FE1F52E698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551C7-1A0E-439F-BF74-E388B8A90481}" type="datetimeFigureOut">
              <a:rPr lang="zh-TW" altLang="en-US" smtClean="0"/>
              <a:t>2022/10/21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43A0E40C-5D85-4985-BAA5-6518DD01FC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737EF7C5-018F-466F-A15C-FE1D1CE712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46FAE-BEC9-4F85-B9E6-2930592F977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593679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7AA1D73-80DC-480D-B20A-54017BD570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85AB3DED-56E3-464B-A086-B273F7720A4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E03CC4DC-46D9-4D29-A367-566DD7C4F2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A4A12EDE-F9CB-4E50-AFC9-822341727F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551C7-1A0E-439F-BF74-E388B8A90481}" type="datetimeFigureOut">
              <a:rPr lang="zh-TW" altLang="en-US" smtClean="0"/>
              <a:t>2022/10/21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8C0319A2-E411-4581-9F33-11472AE4A6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8F54F901-289C-4F0F-B973-1B4BECA2B7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46FAE-BEC9-4F85-B9E6-2930592F977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410965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85B3F68-FAA1-4E9D-8530-8680E3FA08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725C07EB-3DDE-43AB-AEF2-CABE3CC1A3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FE8CAE85-B3AF-4E41-A874-90D46AD129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74083EEA-2DA2-4DEB-8E11-21B6927F168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3ADADB16-2A92-4727-881A-6A3E29FBA80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C165D235-025C-4138-B0F1-B54AAB2D53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551C7-1A0E-439F-BF74-E388B8A90481}" type="datetimeFigureOut">
              <a:rPr lang="zh-TW" altLang="en-US" smtClean="0"/>
              <a:t>2022/10/21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C353CDB0-1888-4A9B-A5F7-DA2C7C48FC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C9D5A6D2-1A7B-4091-8B5C-9846B9E5AA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46FAE-BEC9-4F85-B9E6-2930592F977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617049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54906EF-9E4E-4F9E-B0AF-8E64C5C721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9AFFFA49-66E8-4E43-ABE1-464FC5477A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551C7-1A0E-439F-BF74-E388B8A90481}" type="datetimeFigureOut">
              <a:rPr lang="zh-TW" altLang="en-US" smtClean="0"/>
              <a:t>2022/10/21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27869774-B9B0-4C20-97ED-E6A37C0E3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0B18FA45-5DAF-472B-A461-2E9846CB7A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46FAE-BEC9-4F85-B9E6-2930592F977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2940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0F458DB0-DE6B-4C8A-97D4-B6F61D7AFB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551C7-1A0E-439F-BF74-E388B8A90481}" type="datetimeFigureOut">
              <a:rPr lang="zh-TW" altLang="en-US" smtClean="0"/>
              <a:t>2022/10/21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52EC7FD8-A158-4E49-852B-0C45408494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E62EDFEC-94D7-4570-A38A-BF5C6F879C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46FAE-BEC9-4F85-B9E6-2930592F977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38932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BC64E1A-DFB4-406A-947D-F5DDEEB9B1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0B39858F-6585-4BC6-A50B-DD2ACD2494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00375AB9-65F5-4E42-BDA6-0C5066FCE8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9552A73E-D38E-4955-96C7-8E0673F3D2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551C7-1A0E-439F-BF74-E388B8A90481}" type="datetimeFigureOut">
              <a:rPr lang="zh-TW" altLang="en-US" smtClean="0"/>
              <a:t>2022/10/21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46274CBB-89DA-4DA2-8865-27E00EC04D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3EECB6A4-7FED-4DC5-8552-356F647FCB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46FAE-BEC9-4F85-B9E6-2930592F977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357537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3FD7358-78E9-4715-8A71-F1C647F8BC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EE55EA08-E397-4542-A18D-39DD30F60B7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9A44D1A4-4FB3-4645-B678-D99A510ABC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460968F6-FEBE-406B-B458-AC8E5DC68C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551C7-1A0E-439F-BF74-E388B8A90481}" type="datetimeFigureOut">
              <a:rPr lang="zh-TW" altLang="en-US" smtClean="0"/>
              <a:t>2022/10/21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574ABA95-1960-442C-A4B4-9729BF71DA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595CAC07-010B-4D47-BA1D-D14065F3DD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46FAE-BEC9-4F85-B9E6-2930592F977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389855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58ACC38A-CDAF-4687-838F-8EF4A59537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C3DC6EDD-489A-4A2A-857E-65FD75F5C6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C7081F77-380F-4A91-AF8E-7BB7BB8ABA3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9551C7-1A0E-439F-BF74-E388B8A90481}" type="datetimeFigureOut">
              <a:rPr lang="zh-TW" altLang="en-US" smtClean="0"/>
              <a:t>2022/10/21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9F9167A0-785C-428B-9101-2CBE98B7D87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DAB65BA8-9058-431C-96C2-5EAC1958FC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946FAE-BEC9-4F85-B9E6-2930592F977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694083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jp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jp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e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7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>
            <a:extLst>
              <a:ext uri="{FF2B5EF4-FFF2-40B4-BE49-F238E27FC236}">
                <a16:creationId xmlns:a16="http://schemas.microsoft.com/office/drawing/2014/main" id="{884F8F27-0B72-445F-8ECF-EFDC1B2194BE}"/>
              </a:ext>
            </a:extLst>
          </p:cNvPr>
          <p:cNvSpPr txBox="1"/>
          <p:nvPr/>
        </p:nvSpPr>
        <p:spPr>
          <a:xfrm>
            <a:off x="50800" y="1456035"/>
            <a:ext cx="120904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4400" b="1" dirty="0"/>
              <a:t>Optimal information output in urban traffic scenarios : an evaluation of different HMI concepts</a:t>
            </a:r>
            <a:endParaRPr lang="zh-TW" altLang="en-US" sz="4400" b="1" dirty="0"/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1E094BB8-AD3B-4B64-B6C3-9F8544DC0D39}"/>
              </a:ext>
            </a:extLst>
          </p:cNvPr>
          <p:cNvSpPr txBox="1"/>
          <p:nvPr/>
        </p:nvSpPr>
        <p:spPr>
          <a:xfrm>
            <a:off x="50800" y="4356100"/>
            <a:ext cx="64372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期刊</a:t>
            </a:r>
            <a:r>
              <a:rPr lang="zh-TW" altLang="en-US" sz="2400" b="1" dirty="0"/>
              <a:t> </a:t>
            </a:r>
            <a:r>
              <a:rPr lang="en-US" altLang="zh-TW" sz="2400" b="1" dirty="0"/>
              <a:t>:</a:t>
            </a:r>
            <a:r>
              <a:rPr lang="zh-TW" altLang="en-US" sz="2400" b="1" dirty="0"/>
              <a:t> </a:t>
            </a:r>
            <a:r>
              <a:rPr lang="en-US" altLang="zh-TW" sz="2400" b="1" dirty="0"/>
              <a:t>Procedia Manufacturing 3 (2015) 739 - 746</a:t>
            </a:r>
            <a:endParaRPr lang="zh-TW" altLang="en-US" sz="2400" b="1" dirty="0"/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F9A6E19A-D446-44F8-B4B8-A0288FA372EB}"/>
              </a:ext>
            </a:extLst>
          </p:cNvPr>
          <p:cNvSpPr txBox="1"/>
          <p:nvPr/>
        </p:nvSpPr>
        <p:spPr>
          <a:xfrm>
            <a:off x="50800" y="4940300"/>
            <a:ext cx="61642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作者</a:t>
            </a:r>
            <a:r>
              <a:rPr lang="zh-TW" altLang="en-US" sz="2400" b="1" dirty="0"/>
              <a:t> </a:t>
            </a:r>
            <a:r>
              <a:rPr lang="en-US" altLang="zh-TW" sz="2400" b="1" dirty="0"/>
              <a:t>:</a:t>
            </a:r>
            <a:r>
              <a:rPr lang="zh-TW" altLang="en-US" sz="2400" b="1" dirty="0"/>
              <a:t> </a:t>
            </a:r>
            <a:r>
              <a:rPr lang="en-US" altLang="zh-TW" sz="2400" b="1" dirty="0"/>
              <a:t>Martin </a:t>
            </a:r>
            <a:r>
              <a:rPr lang="en-US" altLang="zh-TW" sz="2400" b="1" dirty="0" err="1"/>
              <a:t>Gotze</a:t>
            </a:r>
            <a:r>
              <a:rPr lang="en-US" altLang="zh-TW" sz="2400" b="1" dirty="0"/>
              <a:t> , Franz Ruff , Klaus </a:t>
            </a:r>
            <a:r>
              <a:rPr lang="en-US" altLang="zh-TW" sz="2400" b="1" dirty="0" err="1"/>
              <a:t>Bengler</a:t>
            </a:r>
            <a:endParaRPr lang="zh-TW" altLang="en-US" sz="2400" b="1" dirty="0"/>
          </a:p>
        </p:txBody>
      </p:sp>
      <p:sp>
        <p:nvSpPr>
          <p:cNvPr id="7" name="文字方塊 6">
            <a:extLst>
              <a:ext uri="{FF2B5EF4-FFF2-40B4-BE49-F238E27FC236}">
                <a16:creationId xmlns:a16="http://schemas.microsoft.com/office/drawing/2014/main" id="{31FA641F-42FE-4797-91C3-E6FA7F0E9C13}"/>
              </a:ext>
            </a:extLst>
          </p:cNvPr>
          <p:cNvSpPr txBox="1"/>
          <p:nvPr/>
        </p:nvSpPr>
        <p:spPr>
          <a:xfrm>
            <a:off x="9872783" y="6015335"/>
            <a:ext cx="19559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學生 </a:t>
            </a:r>
            <a:r>
              <a:rPr lang="en-US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: </a:t>
            </a: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宋錦玉</a:t>
            </a:r>
          </a:p>
        </p:txBody>
      </p:sp>
      <p:sp>
        <p:nvSpPr>
          <p:cNvPr id="8" name="文字方塊 7">
            <a:extLst>
              <a:ext uri="{FF2B5EF4-FFF2-40B4-BE49-F238E27FC236}">
                <a16:creationId xmlns:a16="http://schemas.microsoft.com/office/drawing/2014/main" id="{926E7B9E-736A-48B7-89FE-EAD33F55E8DA}"/>
              </a:ext>
            </a:extLst>
          </p:cNvPr>
          <p:cNvSpPr txBox="1"/>
          <p:nvPr/>
        </p:nvSpPr>
        <p:spPr>
          <a:xfrm>
            <a:off x="2334394" y="3130897"/>
            <a:ext cx="75232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城市交通場景中的最佳訊息輸出 </a:t>
            </a:r>
            <a:r>
              <a:rPr lang="en-US" altLang="zh-TW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: </a:t>
            </a:r>
            <a:r>
              <a:rPr lang="zh-TW" altLang="en-US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不同</a:t>
            </a:r>
            <a:r>
              <a:rPr lang="en-US" altLang="zh-TW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HMI</a:t>
            </a:r>
            <a:r>
              <a:rPr lang="zh-TW" altLang="en-US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概念的評估</a:t>
            </a:r>
          </a:p>
        </p:txBody>
      </p:sp>
    </p:spTree>
    <p:extLst>
      <p:ext uri="{BB962C8B-B14F-4D97-AF65-F5344CB8AC3E}">
        <p14:creationId xmlns:p14="http://schemas.microsoft.com/office/powerpoint/2010/main" val="26335029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>
            <a:extLst>
              <a:ext uri="{FF2B5EF4-FFF2-40B4-BE49-F238E27FC236}">
                <a16:creationId xmlns:a16="http://schemas.microsoft.com/office/drawing/2014/main" id="{06ACBFD8-9A87-4736-A2D0-B33A8B51181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4" y="1"/>
            <a:ext cx="12191996" cy="6857998"/>
          </a:xfrm>
          <a:prstGeom prst="rect">
            <a:avLst/>
          </a:prstGeom>
        </p:spPr>
      </p:pic>
      <p:sp>
        <p:nvSpPr>
          <p:cNvPr id="5" name="文字方塊 4">
            <a:extLst>
              <a:ext uri="{FF2B5EF4-FFF2-40B4-BE49-F238E27FC236}">
                <a16:creationId xmlns:a16="http://schemas.microsoft.com/office/drawing/2014/main" id="{903FFE7A-AE52-4058-9818-8A4D63F7DF9B}"/>
              </a:ext>
            </a:extLst>
          </p:cNvPr>
          <p:cNvSpPr txBox="1"/>
          <p:nvPr/>
        </p:nvSpPr>
        <p:spPr>
          <a:xfrm>
            <a:off x="139700" y="0"/>
            <a:ext cx="812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4800" b="1" dirty="0"/>
              <a:t>02</a:t>
            </a:r>
            <a:r>
              <a:rPr lang="zh-TW" altLang="en-US" sz="4800" b="1" dirty="0"/>
              <a:t> </a:t>
            </a:r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787D1438-560B-4C3B-81E0-F8F9EED964B2}"/>
              </a:ext>
            </a:extLst>
          </p:cNvPr>
          <p:cNvSpPr txBox="1"/>
          <p:nvPr/>
        </p:nvSpPr>
        <p:spPr>
          <a:xfrm>
            <a:off x="1092198" y="30777"/>
            <a:ext cx="206274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4400" b="1" dirty="0"/>
              <a:t>Method</a:t>
            </a:r>
            <a:endParaRPr lang="zh-TW" altLang="en-US" sz="4400" b="1" dirty="0"/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FD4AEF62-D375-49D6-AE78-DE822EA6A7E7}"/>
              </a:ext>
            </a:extLst>
          </p:cNvPr>
          <p:cNvSpPr txBox="1"/>
          <p:nvPr/>
        </p:nvSpPr>
        <p:spPr>
          <a:xfrm>
            <a:off x="582195" y="1017829"/>
            <a:ext cx="30123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主觀及客觀的數據 </a:t>
            </a:r>
            <a:endParaRPr lang="en-US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pSp>
        <p:nvGrpSpPr>
          <p:cNvPr id="7" name="群組 6">
            <a:extLst>
              <a:ext uri="{FF2B5EF4-FFF2-40B4-BE49-F238E27FC236}">
                <a16:creationId xmlns:a16="http://schemas.microsoft.com/office/drawing/2014/main" id="{5855DEFE-F1C1-4FBF-922D-76F4CBF2488C}"/>
              </a:ext>
            </a:extLst>
          </p:cNvPr>
          <p:cNvGrpSpPr/>
          <p:nvPr/>
        </p:nvGrpSpPr>
        <p:grpSpPr>
          <a:xfrm>
            <a:off x="988595" y="1435877"/>
            <a:ext cx="10621210" cy="2264979"/>
            <a:chOff x="988595" y="1435877"/>
            <a:chExt cx="10621210" cy="2264979"/>
          </a:xfrm>
        </p:grpSpPr>
        <p:sp>
          <p:nvSpPr>
            <p:cNvPr id="3" name="文字方塊 2">
              <a:extLst>
                <a:ext uri="{FF2B5EF4-FFF2-40B4-BE49-F238E27FC236}">
                  <a16:creationId xmlns:a16="http://schemas.microsoft.com/office/drawing/2014/main" id="{DAD004DB-67F4-4CA2-A181-9474E19C6AB6}"/>
                </a:ext>
              </a:extLst>
            </p:cNvPr>
            <p:cNvSpPr txBox="1"/>
            <p:nvPr/>
          </p:nvSpPr>
          <p:spPr>
            <a:xfrm>
              <a:off x="988595" y="1435877"/>
              <a:ext cx="10621210" cy="5784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lnSpc>
                  <a:spcPct val="150000"/>
                </a:lnSpc>
                <a:buFont typeface="Wingdings" panose="05000000000000000000" pitchFamily="2" charset="2"/>
                <a:buChar char="Ø"/>
              </a:pPr>
              <a:r>
                <a:rPr lang="zh-TW" altLang="en-US" sz="24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主觀的數據</a:t>
              </a:r>
              <a:endPara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3" name="文字方塊 12">
              <a:extLst>
                <a:ext uri="{FF2B5EF4-FFF2-40B4-BE49-F238E27FC236}">
                  <a16:creationId xmlns:a16="http://schemas.microsoft.com/office/drawing/2014/main" id="{05C622B6-CF0C-4D30-9C66-36F3B3180B73}"/>
                </a:ext>
              </a:extLst>
            </p:cNvPr>
            <p:cNvSpPr txBox="1"/>
            <p:nvPr/>
          </p:nvSpPr>
          <p:spPr>
            <a:xfrm>
              <a:off x="1279693" y="2014369"/>
              <a:ext cx="9223875" cy="16864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42900" indent="-342900">
                <a:lnSpc>
                  <a:spcPct val="150000"/>
                </a:lnSpc>
                <a:buFont typeface="微軟正黑體" panose="020B0604030504040204" pitchFamily="34" charset="-120"/>
                <a:buChar char="→"/>
              </a:pPr>
              <a:r>
                <a:rPr lang="zh-TW" altLang="en-US" sz="24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以</a:t>
              </a:r>
              <a:r>
                <a:rPr lang="en-US" altLang="zh-TW" sz="2400" dirty="0">
                  <a:ea typeface="微軟正黑體" panose="020B0604030504040204" pitchFamily="34" charset="-120"/>
                </a:rPr>
                <a:t>NASA-TLX</a:t>
              </a:r>
              <a:r>
                <a:rPr lang="zh-TW" altLang="en-US" sz="24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和自行設計的問卷做調查</a:t>
              </a:r>
              <a:endPara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pPr marL="342900" indent="-342900">
                <a:lnSpc>
                  <a:spcPct val="150000"/>
                </a:lnSpc>
                <a:buFont typeface="微軟正黑體" panose="020B0604030504040204" pitchFamily="34" charset="-120"/>
                <a:buChar char="→"/>
              </a:pPr>
              <a:r>
                <a:rPr lang="en-US" altLang="zh-TW" sz="2400" dirty="0">
                  <a:ea typeface="微軟正黑體" panose="020B0604030504040204" pitchFamily="34" charset="-120"/>
                </a:rPr>
                <a:t>NASA-TLX</a:t>
              </a:r>
              <a:r>
                <a:rPr lang="zh-TW" altLang="en-US" sz="24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用於比較不同任務的總體工作量指數，分數為</a:t>
              </a:r>
              <a:r>
                <a:rPr lang="en-US" altLang="zh-TW" sz="2400" dirty="0">
                  <a:ea typeface="微軟正黑體" panose="020B0604030504040204" pitchFamily="34" charset="-120"/>
                </a:rPr>
                <a:t>0~100</a:t>
              </a:r>
              <a:r>
                <a:rPr lang="zh-TW" altLang="en-US" sz="24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，級距為</a:t>
              </a:r>
              <a:r>
                <a:rPr lang="en-US" altLang="zh-TW" sz="2400" dirty="0">
                  <a:ea typeface="微軟正黑體" panose="020B0604030504040204" pitchFamily="34" charset="-120"/>
                </a:rPr>
                <a:t>5</a:t>
              </a:r>
              <a:r>
                <a:rPr lang="zh-TW" altLang="en-US" sz="24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，</a:t>
              </a:r>
              <a:r>
                <a:rPr lang="en-US" altLang="zh-TW" sz="2400" dirty="0">
                  <a:ea typeface="微軟正黑體" panose="020B0604030504040204" pitchFamily="34" charset="-120"/>
                </a:rPr>
                <a:t>100</a:t>
              </a:r>
              <a:r>
                <a:rPr lang="zh-TW" altLang="en-US" sz="24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為最高工作量</a:t>
              </a:r>
              <a:endPara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grpSp>
        <p:nvGrpSpPr>
          <p:cNvPr id="18" name="群組 17">
            <a:extLst>
              <a:ext uri="{FF2B5EF4-FFF2-40B4-BE49-F238E27FC236}">
                <a16:creationId xmlns:a16="http://schemas.microsoft.com/office/drawing/2014/main" id="{135B1E4D-BCF5-4A02-94CD-831D357925E2}"/>
              </a:ext>
            </a:extLst>
          </p:cNvPr>
          <p:cNvGrpSpPr/>
          <p:nvPr/>
        </p:nvGrpSpPr>
        <p:grpSpPr>
          <a:xfrm>
            <a:off x="988595" y="3838182"/>
            <a:ext cx="10621210" cy="2818977"/>
            <a:chOff x="988595" y="1435877"/>
            <a:chExt cx="10621210" cy="2818977"/>
          </a:xfrm>
        </p:grpSpPr>
        <p:sp>
          <p:nvSpPr>
            <p:cNvPr id="19" name="文字方塊 18">
              <a:extLst>
                <a:ext uri="{FF2B5EF4-FFF2-40B4-BE49-F238E27FC236}">
                  <a16:creationId xmlns:a16="http://schemas.microsoft.com/office/drawing/2014/main" id="{D3D20C77-FB0B-4732-B47C-EFB64E336DF5}"/>
                </a:ext>
              </a:extLst>
            </p:cNvPr>
            <p:cNvSpPr txBox="1"/>
            <p:nvPr/>
          </p:nvSpPr>
          <p:spPr>
            <a:xfrm>
              <a:off x="988595" y="1435877"/>
              <a:ext cx="10621210" cy="5784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lnSpc>
                  <a:spcPct val="150000"/>
                </a:lnSpc>
                <a:buFont typeface="Wingdings" panose="05000000000000000000" pitchFamily="2" charset="2"/>
                <a:buChar char="Ø"/>
              </a:pPr>
              <a:r>
                <a:rPr lang="zh-TW" altLang="en-US" sz="24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客觀的數據</a:t>
              </a:r>
              <a:endPara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20" name="文字方塊 19">
              <a:extLst>
                <a:ext uri="{FF2B5EF4-FFF2-40B4-BE49-F238E27FC236}">
                  <a16:creationId xmlns:a16="http://schemas.microsoft.com/office/drawing/2014/main" id="{1932A66E-02D0-4AED-98D8-5D78E4442936}"/>
                </a:ext>
              </a:extLst>
            </p:cNvPr>
            <p:cNvSpPr txBox="1"/>
            <p:nvPr/>
          </p:nvSpPr>
          <p:spPr>
            <a:xfrm>
              <a:off x="1279693" y="2014369"/>
              <a:ext cx="9416381" cy="22404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42900" indent="-342900">
                <a:lnSpc>
                  <a:spcPct val="150000"/>
                </a:lnSpc>
                <a:buFont typeface="微軟正黑體" panose="020B0604030504040204" pitchFamily="34" charset="-120"/>
                <a:buChar char="→"/>
              </a:pPr>
              <a:r>
                <a:rPr lang="zh-TW" altLang="en-US" sz="24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利用模擬軟體記錄各種客觀數據，包含速度、加速度、時間、車道保持持準確性、反應時間</a:t>
              </a:r>
              <a:r>
                <a:rPr lang="en-US" altLang="zh-TW" sz="24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…</a:t>
              </a:r>
              <a:r>
                <a:rPr lang="zh-TW" altLang="en-US" sz="24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等</a:t>
              </a:r>
              <a:endPara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pPr marL="342900" indent="-342900">
                <a:lnSpc>
                  <a:spcPct val="150000"/>
                </a:lnSpc>
                <a:buFont typeface="微軟正黑體" panose="020B0604030504040204" pitchFamily="34" charset="-120"/>
                <a:buChar char="→"/>
              </a:pPr>
              <a:r>
                <a:rPr lang="zh-TW" altLang="en-US" sz="24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數據用於分析和評估不同的輔助系統</a:t>
              </a:r>
              <a:r>
                <a:rPr lang="en-US" altLang="zh-TW" sz="24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(</a:t>
              </a:r>
              <a:r>
                <a:rPr lang="zh-TW" altLang="en-US" sz="24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無</a:t>
              </a:r>
              <a:r>
                <a:rPr lang="en-US" altLang="zh-TW" sz="2400" dirty="0">
                  <a:ea typeface="微軟正黑體" panose="020B0604030504040204" pitchFamily="34" charset="-120"/>
                </a:rPr>
                <a:t>ADAS</a:t>
              </a:r>
              <a:r>
                <a:rPr lang="zh-TW" altLang="en-US" sz="24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、有</a:t>
              </a:r>
              <a:r>
                <a:rPr lang="en-US" altLang="zh-TW" sz="2400" dirty="0">
                  <a:ea typeface="微軟正黑體" panose="020B0604030504040204" pitchFamily="34" charset="-120"/>
                </a:rPr>
                <a:t>ADAS</a:t>
              </a:r>
              <a:r>
                <a:rPr lang="en-US" altLang="zh-TW" sz="24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)</a:t>
              </a:r>
            </a:p>
            <a:p>
              <a:pPr marL="342900" indent="-342900">
                <a:lnSpc>
                  <a:spcPct val="150000"/>
                </a:lnSpc>
                <a:buFont typeface="微軟正黑體" panose="020B0604030504040204" pitchFamily="34" charset="-120"/>
                <a:buChar char="→"/>
              </a:pPr>
              <a:r>
                <a:rPr lang="en-US" altLang="zh-TW" sz="2400" dirty="0">
                  <a:ea typeface="微軟正黑體" panose="020B0604030504040204" pitchFamily="34" charset="-120"/>
                </a:rPr>
                <a:t>T</a:t>
              </a:r>
              <a:r>
                <a:rPr lang="zh-TW" altLang="en-US" sz="24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檢定檢查反應時間、停車時間、速度和工作量方面的差異</a:t>
              </a:r>
              <a:endPara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589563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>
            <a:extLst>
              <a:ext uri="{FF2B5EF4-FFF2-40B4-BE49-F238E27FC236}">
                <a16:creationId xmlns:a16="http://schemas.microsoft.com/office/drawing/2014/main" id="{06ACBFD8-9A87-4736-A2D0-B33A8B51181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4" y="1"/>
            <a:ext cx="12191996" cy="6857998"/>
          </a:xfrm>
          <a:prstGeom prst="rect">
            <a:avLst/>
          </a:prstGeom>
        </p:spPr>
      </p:pic>
      <p:sp>
        <p:nvSpPr>
          <p:cNvPr id="5" name="文字方塊 4">
            <a:extLst>
              <a:ext uri="{FF2B5EF4-FFF2-40B4-BE49-F238E27FC236}">
                <a16:creationId xmlns:a16="http://schemas.microsoft.com/office/drawing/2014/main" id="{903FFE7A-AE52-4058-9818-8A4D63F7DF9B}"/>
              </a:ext>
            </a:extLst>
          </p:cNvPr>
          <p:cNvSpPr txBox="1"/>
          <p:nvPr/>
        </p:nvSpPr>
        <p:spPr>
          <a:xfrm>
            <a:off x="139700" y="0"/>
            <a:ext cx="812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4800" b="1" dirty="0"/>
              <a:t>02</a:t>
            </a:r>
            <a:r>
              <a:rPr lang="zh-TW" altLang="en-US" sz="4800" b="1" dirty="0"/>
              <a:t> </a:t>
            </a:r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787D1438-560B-4C3B-81E0-F8F9EED964B2}"/>
              </a:ext>
            </a:extLst>
          </p:cNvPr>
          <p:cNvSpPr txBox="1"/>
          <p:nvPr/>
        </p:nvSpPr>
        <p:spPr>
          <a:xfrm>
            <a:off x="1092198" y="30777"/>
            <a:ext cx="206274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4400" b="1" dirty="0"/>
              <a:t>Method</a:t>
            </a:r>
            <a:endParaRPr lang="zh-TW" altLang="en-US" sz="4400" b="1" dirty="0"/>
          </a:p>
        </p:txBody>
      </p:sp>
      <p:grpSp>
        <p:nvGrpSpPr>
          <p:cNvPr id="3" name="群組 2">
            <a:extLst>
              <a:ext uri="{FF2B5EF4-FFF2-40B4-BE49-F238E27FC236}">
                <a16:creationId xmlns:a16="http://schemas.microsoft.com/office/drawing/2014/main" id="{4FB1278D-0A81-4B97-B5EA-BAC0E1EE49AD}"/>
              </a:ext>
            </a:extLst>
          </p:cNvPr>
          <p:cNvGrpSpPr/>
          <p:nvPr/>
        </p:nvGrpSpPr>
        <p:grpSpPr>
          <a:xfrm>
            <a:off x="526211" y="679579"/>
            <a:ext cx="9884327" cy="2818977"/>
            <a:chOff x="526211" y="679579"/>
            <a:chExt cx="9884327" cy="2818977"/>
          </a:xfrm>
        </p:grpSpPr>
        <p:sp>
          <p:nvSpPr>
            <p:cNvPr id="7" name="文字方塊 6">
              <a:extLst>
                <a:ext uri="{FF2B5EF4-FFF2-40B4-BE49-F238E27FC236}">
                  <a16:creationId xmlns:a16="http://schemas.microsoft.com/office/drawing/2014/main" id="{DD180516-C13E-4CBA-AD58-338A2478E8D7}"/>
                </a:ext>
              </a:extLst>
            </p:cNvPr>
            <p:cNvSpPr txBox="1"/>
            <p:nvPr/>
          </p:nvSpPr>
          <p:spPr>
            <a:xfrm>
              <a:off x="526211" y="679579"/>
              <a:ext cx="2421526" cy="5784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zh-TW" altLang="en-US" sz="24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受測者</a:t>
              </a:r>
            </a:p>
          </p:txBody>
        </p:sp>
        <p:sp>
          <p:nvSpPr>
            <p:cNvPr id="2" name="文字方塊 1">
              <a:extLst>
                <a:ext uri="{FF2B5EF4-FFF2-40B4-BE49-F238E27FC236}">
                  <a16:creationId xmlns:a16="http://schemas.microsoft.com/office/drawing/2014/main" id="{C3090A66-C468-4838-A09B-D0EBD217BD34}"/>
                </a:ext>
              </a:extLst>
            </p:cNvPr>
            <p:cNvSpPr txBox="1"/>
            <p:nvPr/>
          </p:nvSpPr>
          <p:spPr>
            <a:xfrm>
              <a:off x="952500" y="1258071"/>
              <a:ext cx="9458038" cy="224048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342900" indent="-342900">
                <a:lnSpc>
                  <a:spcPct val="150000"/>
                </a:lnSpc>
                <a:buFont typeface="Wingdings" panose="05000000000000000000" pitchFamily="2" charset="2"/>
                <a:buChar char="Ø"/>
              </a:pPr>
              <a:r>
                <a:rPr lang="zh-TW" altLang="en-US" sz="24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總共</a:t>
              </a:r>
              <a:r>
                <a:rPr lang="en-US" altLang="zh-TW" sz="2400" dirty="0">
                  <a:ea typeface="微軟正黑體" panose="020B0604030504040204" pitchFamily="34" charset="-120"/>
                </a:rPr>
                <a:t>38</a:t>
              </a:r>
              <a:r>
                <a:rPr lang="zh-TW" altLang="en-US" sz="24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位受測者 </a:t>
              </a:r>
              <a:r>
                <a:rPr lang="en-US" altLang="zh-TW" sz="24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(</a:t>
              </a:r>
              <a:r>
                <a:rPr lang="en-US" altLang="zh-TW" sz="2400" dirty="0">
                  <a:ea typeface="微軟正黑體" panose="020B0604030504040204" pitchFamily="34" charset="-120"/>
                </a:rPr>
                <a:t>4</a:t>
              </a:r>
              <a:r>
                <a:rPr lang="zh-TW" altLang="en-US" sz="24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名女性、</a:t>
              </a:r>
              <a:r>
                <a:rPr lang="en-US" altLang="zh-TW" sz="2400" dirty="0">
                  <a:ea typeface="微軟正黑體" panose="020B0604030504040204" pitchFamily="34" charset="-120"/>
                </a:rPr>
                <a:t>34</a:t>
              </a:r>
              <a:r>
                <a:rPr lang="zh-TW" altLang="en-US" sz="24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名男性</a:t>
              </a:r>
              <a:r>
                <a:rPr lang="en-US" altLang="zh-TW" sz="24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)</a:t>
              </a:r>
            </a:p>
            <a:p>
              <a:pPr marL="342900" indent="-342900">
                <a:lnSpc>
                  <a:spcPct val="150000"/>
                </a:lnSpc>
                <a:buFont typeface="Wingdings" panose="05000000000000000000" pitchFamily="2" charset="2"/>
                <a:buChar char="Ø"/>
              </a:pPr>
              <a:r>
                <a:rPr lang="zh-TW" altLang="en-US" sz="24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受測者的年齡落在</a:t>
              </a:r>
              <a:r>
                <a:rPr lang="en-US" altLang="zh-TW" sz="2400" dirty="0">
                  <a:ea typeface="微軟正黑體" panose="020B0604030504040204" pitchFamily="34" charset="-120"/>
                </a:rPr>
                <a:t>20~53</a:t>
              </a:r>
              <a:r>
                <a:rPr lang="zh-TW" altLang="en-US" sz="24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歲之間 </a:t>
              </a:r>
              <a:r>
                <a:rPr lang="en-US" altLang="zh-TW" sz="24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(</a:t>
              </a:r>
              <a:r>
                <a:rPr lang="zh-TW" altLang="en-US" sz="24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平均年齡 </a:t>
              </a:r>
              <a:r>
                <a:rPr lang="en-US" altLang="zh-TW" sz="24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:</a:t>
              </a:r>
              <a:r>
                <a:rPr lang="zh-TW" altLang="en-US" sz="24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 </a:t>
              </a:r>
              <a:r>
                <a:rPr lang="en-US" altLang="zh-TW" sz="2400" dirty="0">
                  <a:ea typeface="微軟正黑體" panose="020B0604030504040204" pitchFamily="34" charset="-120"/>
                </a:rPr>
                <a:t>24.7</a:t>
              </a:r>
              <a:r>
                <a:rPr lang="zh-TW" altLang="en-US" sz="24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歲；標準差 </a:t>
              </a:r>
              <a:r>
                <a:rPr lang="en-US" altLang="zh-TW" sz="24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:</a:t>
              </a:r>
              <a:r>
                <a:rPr lang="zh-TW" altLang="en-US" sz="24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 </a:t>
              </a:r>
              <a:r>
                <a:rPr lang="en-US" altLang="zh-TW" sz="2400" dirty="0">
                  <a:ea typeface="微軟正黑體" panose="020B0604030504040204" pitchFamily="34" charset="-120"/>
                </a:rPr>
                <a:t>5.2</a:t>
              </a:r>
              <a:r>
                <a:rPr lang="zh-TW" altLang="en-US" sz="24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 </a:t>
              </a:r>
              <a:r>
                <a:rPr lang="en-US" altLang="zh-TW" sz="24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)</a:t>
              </a:r>
            </a:p>
            <a:p>
              <a:pPr marL="342900" indent="-342900">
                <a:lnSpc>
                  <a:spcPct val="150000"/>
                </a:lnSpc>
                <a:buFont typeface="Wingdings" panose="05000000000000000000" pitchFamily="2" charset="2"/>
                <a:buChar char="Ø"/>
              </a:pPr>
              <a:r>
                <a:rPr lang="zh-TW" altLang="en-US" sz="24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其中</a:t>
              </a:r>
              <a:r>
                <a:rPr lang="en-US" altLang="zh-TW" sz="2400" dirty="0">
                  <a:ea typeface="微軟正黑體" panose="020B0604030504040204" pitchFamily="34" charset="-120"/>
                </a:rPr>
                <a:t>20</a:t>
              </a:r>
              <a:r>
                <a:rPr lang="zh-TW" altLang="en-US" sz="24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人是第一次使用駕駛模擬器</a:t>
              </a:r>
              <a:endPara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pPr marL="342900" indent="-342900">
                <a:lnSpc>
                  <a:spcPct val="150000"/>
                </a:lnSpc>
                <a:buFont typeface="Wingdings" panose="05000000000000000000" pitchFamily="2" charset="2"/>
                <a:buChar char="Ø"/>
              </a:pPr>
              <a:r>
                <a:rPr lang="zh-TW" altLang="en-US" sz="24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其中</a:t>
              </a:r>
              <a:r>
                <a:rPr lang="en-US" altLang="zh-TW" sz="2400" dirty="0">
                  <a:ea typeface="微軟正黑體" panose="020B0604030504040204" pitchFamily="34" charset="-120"/>
                </a:rPr>
                <a:t>16</a:t>
              </a:r>
              <a:r>
                <a:rPr lang="zh-TW" altLang="en-US" sz="24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人是第一次使用新</a:t>
              </a:r>
              <a:r>
                <a:rPr lang="en-US" altLang="zh-TW" sz="2400" dirty="0">
                  <a:ea typeface="微軟正黑體" panose="020B0604030504040204" pitchFamily="34" charset="-120"/>
                </a:rPr>
                <a:t>HMI</a:t>
              </a:r>
              <a:r>
                <a:rPr lang="zh-TW" altLang="en-US" sz="24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組件</a:t>
              </a:r>
            </a:p>
          </p:txBody>
        </p:sp>
      </p:grpSp>
      <p:grpSp>
        <p:nvGrpSpPr>
          <p:cNvPr id="10" name="群組 9">
            <a:extLst>
              <a:ext uri="{FF2B5EF4-FFF2-40B4-BE49-F238E27FC236}">
                <a16:creationId xmlns:a16="http://schemas.microsoft.com/office/drawing/2014/main" id="{4C581E95-9846-4DBF-AD58-C0B493FB5BBE}"/>
              </a:ext>
            </a:extLst>
          </p:cNvPr>
          <p:cNvGrpSpPr/>
          <p:nvPr/>
        </p:nvGrpSpPr>
        <p:grpSpPr>
          <a:xfrm>
            <a:off x="526211" y="3515802"/>
            <a:ext cx="10902234" cy="3372975"/>
            <a:chOff x="526211" y="3515802"/>
            <a:chExt cx="10902234" cy="3372975"/>
          </a:xfrm>
        </p:grpSpPr>
        <p:sp>
          <p:nvSpPr>
            <p:cNvPr id="8" name="文字方塊 7">
              <a:extLst>
                <a:ext uri="{FF2B5EF4-FFF2-40B4-BE49-F238E27FC236}">
                  <a16:creationId xmlns:a16="http://schemas.microsoft.com/office/drawing/2014/main" id="{125E3B0A-7615-4DEE-8640-F77208146D2D}"/>
                </a:ext>
              </a:extLst>
            </p:cNvPr>
            <p:cNvSpPr txBox="1"/>
            <p:nvPr/>
          </p:nvSpPr>
          <p:spPr>
            <a:xfrm>
              <a:off x="526211" y="3515802"/>
              <a:ext cx="2421526" cy="5784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zh-TW" altLang="en-US" sz="24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程序</a:t>
              </a:r>
            </a:p>
          </p:txBody>
        </p:sp>
        <p:sp>
          <p:nvSpPr>
            <p:cNvPr id="9" name="文字方塊 8">
              <a:extLst>
                <a:ext uri="{FF2B5EF4-FFF2-40B4-BE49-F238E27FC236}">
                  <a16:creationId xmlns:a16="http://schemas.microsoft.com/office/drawing/2014/main" id="{B9C14E35-69CC-4541-81C3-C53BA9C92CD5}"/>
                </a:ext>
              </a:extLst>
            </p:cNvPr>
            <p:cNvSpPr txBox="1"/>
            <p:nvPr/>
          </p:nvSpPr>
          <p:spPr>
            <a:xfrm>
              <a:off x="952500" y="4094294"/>
              <a:ext cx="10475945" cy="279448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342900" indent="-342900">
                <a:lnSpc>
                  <a:spcPct val="150000"/>
                </a:lnSpc>
                <a:buFont typeface="Wingdings" panose="05000000000000000000" pitchFamily="2" charset="2"/>
                <a:buChar char="Ø"/>
              </a:pPr>
              <a:r>
                <a:rPr lang="zh-TW" altLang="en-US" sz="24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每位受測者都需要執行一項城市任務</a:t>
              </a:r>
              <a:endPara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pPr marL="342900" indent="-342900">
                <a:lnSpc>
                  <a:spcPct val="150000"/>
                </a:lnSpc>
                <a:buFont typeface="Wingdings" panose="05000000000000000000" pitchFamily="2" charset="2"/>
                <a:buChar char="Ø"/>
              </a:pPr>
              <a:r>
                <a:rPr lang="zh-TW" altLang="en-US" sz="24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實驗前，進行</a:t>
              </a:r>
              <a:r>
                <a:rPr lang="en-US" altLang="zh-TW" sz="2400" dirty="0">
                  <a:ea typeface="微軟正黑體" panose="020B0604030504040204" pitchFamily="34" charset="-120"/>
                </a:rPr>
                <a:t>15</a:t>
              </a:r>
              <a:r>
                <a:rPr lang="zh-TW" altLang="en-US" sz="24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分鐘的培訓課程，之後必須在</a:t>
              </a:r>
              <a:r>
                <a:rPr lang="en-US" altLang="zh-TW" sz="2400" dirty="0">
                  <a:ea typeface="微軟正黑體" panose="020B0604030504040204" pitchFamily="34" charset="-120"/>
                </a:rPr>
                <a:t>30</a:t>
              </a:r>
              <a:r>
                <a:rPr lang="zh-TW" altLang="en-US" sz="24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分鐘內駕駛兩種不同場景</a:t>
              </a:r>
              <a:endPara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pPr marL="342900" indent="-342900">
                <a:lnSpc>
                  <a:spcPct val="150000"/>
                </a:lnSpc>
                <a:buFont typeface="Wingdings" panose="05000000000000000000" pitchFamily="2" charset="2"/>
                <a:buChar char="Ø"/>
              </a:pPr>
              <a:r>
                <a:rPr lang="zh-TW" altLang="en-US" sz="24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受測者可以使用所有可用的</a:t>
              </a:r>
              <a:r>
                <a:rPr lang="en-US" altLang="zh-TW" sz="2400" dirty="0">
                  <a:ea typeface="微軟正黑體" panose="020B0604030504040204" pitchFamily="34" charset="-120"/>
                </a:rPr>
                <a:t>ADAS</a:t>
              </a:r>
              <a:r>
                <a:rPr lang="zh-TW" altLang="en-US" sz="24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或僅使用速度顯示和導航</a:t>
              </a:r>
              <a:endPara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pPr marL="342900" indent="-342900">
                <a:lnSpc>
                  <a:spcPct val="150000"/>
                </a:lnSpc>
                <a:buFont typeface="Wingdings" panose="05000000000000000000" pitchFamily="2" charset="2"/>
                <a:buChar char="Ø"/>
              </a:pPr>
              <a:r>
                <a:rPr lang="zh-TW" altLang="en-US" sz="24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受測者分為</a:t>
              </a:r>
              <a:r>
                <a:rPr lang="zh-TW" altLang="en-US" sz="2400" u="sng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一半使用單色</a:t>
              </a:r>
              <a:r>
                <a:rPr lang="en-US" altLang="zh-TW" sz="2400" u="sng" dirty="0">
                  <a:ea typeface="微軟正黑體" panose="020B0604030504040204" pitchFamily="34" charset="-120"/>
                </a:rPr>
                <a:t>HUD</a:t>
              </a:r>
              <a:r>
                <a:rPr lang="zh-TW" altLang="en-US" sz="2400" u="sng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、一半使用彩色</a:t>
              </a:r>
              <a:r>
                <a:rPr lang="en-US" altLang="zh-TW" sz="2400" u="sng" dirty="0">
                  <a:ea typeface="微軟正黑體" panose="020B0604030504040204" pitchFamily="34" charset="-120"/>
                </a:rPr>
                <a:t>HUD</a:t>
              </a:r>
            </a:p>
            <a:p>
              <a:pPr marL="342900" indent="-342900">
                <a:lnSpc>
                  <a:spcPct val="150000"/>
                </a:lnSpc>
                <a:buFont typeface="Wingdings" panose="05000000000000000000" pitchFamily="2" charset="2"/>
                <a:buChar char="Ø"/>
              </a:pPr>
              <a:r>
                <a:rPr lang="zh-TW" altLang="en-US" sz="24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完成後，受測者必須填寫問卷以比較不同的體驗</a:t>
              </a:r>
              <a:endPara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066928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>
            <a:extLst>
              <a:ext uri="{FF2B5EF4-FFF2-40B4-BE49-F238E27FC236}">
                <a16:creationId xmlns:a16="http://schemas.microsoft.com/office/drawing/2014/main" id="{06ACBFD8-9A87-4736-A2D0-B33A8B51181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4" y="1"/>
            <a:ext cx="12191996" cy="6857998"/>
          </a:xfrm>
          <a:prstGeom prst="rect">
            <a:avLst/>
          </a:prstGeom>
        </p:spPr>
      </p:pic>
      <p:sp>
        <p:nvSpPr>
          <p:cNvPr id="5" name="文字方塊 4">
            <a:extLst>
              <a:ext uri="{FF2B5EF4-FFF2-40B4-BE49-F238E27FC236}">
                <a16:creationId xmlns:a16="http://schemas.microsoft.com/office/drawing/2014/main" id="{903FFE7A-AE52-4058-9818-8A4D63F7DF9B}"/>
              </a:ext>
            </a:extLst>
          </p:cNvPr>
          <p:cNvSpPr txBox="1"/>
          <p:nvPr/>
        </p:nvSpPr>
        <p:spPr>
          <a:xfrm>
            <a:off x="139700" y="0"/>
            <a:ext cx="812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4800" b="1" dirty="0"/>
              <a:t>03</a:t>
            </a:r>
            <a:r>
              <a:rPr lang="zh-TW" altLang="en-US" sz="4800" b="1" dirty="0"/>
              <a:t> </a:t>
            </a:r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787D1438-560B-4C3B-81E0-F8F9EED964B2}"/>
              </a:ext>
            </a:extLst>
          </p:cNvPr>
          <p:cNvSpPr txBox="1"/>
          <p:nvPr/>
        </p:nvSpPr>
        <p:spPr>
          <a:xfrm>
            <a:off x="1092198" y="30777"/>
            <a:ext cx="163833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4400" b="1" dirty="0"/>
              <a:t>Result</a:t>
            </a:r>
            <a:endParaRPr lang="zh-TW" altLang="en-US" sz="4400" b="1" dirty="0"/>
          </a:p>
        </p:txBody>
      </p:sp>
      <p:grpSp>
        <p:nvGrpSpPr>
          <p:cNvPr id="3" name="群組 2">
            <a:extLst>
              <a:ext uri="{FF2B5EF4-FFF2-40B4-BE49-F238E27FC236}">
                <a16:creationId xmlns:a16="http://schemas.microsoft.com/office/drawing/2014/main" id="{4FB1278D-0A81-4B97-B5EA-BAC0E1EE49AD}"/>
              </a:ext>
            </a:extLst>
          </p:cNvPr>
          <p:cNvGrpSpPr/>
          <p:nvPr/>
        </p:nvGrpSpPr>
        <p:grpSpPr>
          <a:xfrm>
            <a:off x="139700" y="861774"/>
            <a:ext cx="7095707" cy="5588966"/>
            <a:chOff x="526211" y="679579"/>
            <a:chExt cx="7095707" cy="5588966"/>
          </a:xfrm>
        </p:grpSpPr>
        <p:sp>
          <p:nvSpPr>
            <p:cNvPr id="7" name="文字方塊 6">
              <a:extLst>
                <a:ext uri="{FF2B5EF4-FFF2-40B4-BE49-F238E27FC236}">
                  <a16:creationId xmlns:a16="http://schemas.microsoft.com/office/drawing/2014/main" id="{DD180516-C13E-4CBA-AD58-338A2478E8D7}"/>
                </a:ext>
              </a:extLst>
            </p:cNvPr>
            <p:cNvSpPr txBox="1"/>
            <p:nvPr/>
          </p:nvSpPr>
          <p:spPr>
            <a:xfrm>
              <a:off x="526211" y="679579"/>
              <a:ext cx="2421526" cy="5784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zh-TW" altLang="en-US" sz="24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主觀分析</a:t>
              </a:r>
            </a:p>
          </p:txBody>
        </p:sp>
        <p:sp>
          <p:nvSpPr>
            <p:cNvPr id="2" name="文字方塊 1">
              <a:extLst>
                <a:ext uri="{FF2B5EF4-FFF2-40B4-BE49-F238E27FC236}">
                  <a16:creationId xmlns:a16="http://schemas.microsoft.com/office/drawing/2014/main" id="{C3090A66-C468-4838-A09B-D0EBD217BD34}"/>
                </a:ext>
              </a:extLst>
            </p:cNvPr>
            <p:cNvSpPr txBox="1"/>
            <p:nvPr/>
          </p:nvSpPr>
          <p:spPr>
            <a:xfrm>
              <a:off x="932611" y="1258071"/>
              <a:ext cx="6689307" cy="50104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42900" indent="-342900">
                <a:lnSpc>
                  <a:spcPct val="150000"/>
                </a:lnSpc>
                <a:buFont typeface="Wingdings" panose="05000000000000000000" pitchFamily="2" charset="2"/>
                <a:buChar char="Ø"/>
              </a:pPr>
              <a:r>
                <a:rPr lang="en-US" altLang="zh-TW" sz="2400" dirty="0">
                  <a:ea typeface="微軟正黑體" panose="020B0604030504040204" pitchFamily="34" charset="-120"/>
                </a:rPr>
                <a:t>NASA-TLX</a:t>
              </a:r>
              <a:r>
                <a:rPr lang="zh-TW" altLang="en-US" sz="24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問卷顯示，使用</a:t>
              </a:r>
              <a:r>
                <a:rPr lang="en-US" altLang="zh-TW" sz="2400" dirty="0">
                  <a:ea typeface="微軟正黑體" panose="020B0604030504040204" pitchFamily="34" charset="-120"/>
                </a:rPr>
                <a:t>ADAS</a:t>
              </a:r>
              <a:r>
                <a:rPr lang="zh-TW" altLang="en-US" sz="24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的分數</a:t>
              </a:r>
              <a:r>
                <a:rPr lang="en-US" altLang="zh-TW" sz="24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(</a:t>
              </a:r>
              <a:r>
                <a:rPr lang="zh-TW" altLang="en-US" sz="24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平均</a:t>
              </a:r>
              <a:r>
                <a:rPr lang="en-US" altLang="zh-TW" sz="24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=</a:t>
              </a:r>
              <a:r>
                <a:rPr lang="en-US" altLang="zh-TW" sz="2400" dirty="0">
                  <a:ea typeface="微軟正黑體" panose="020B0604030504040204" pitchFamily="34" charset="-120"/>
                </a:rPr>
                <a:t>35</a:t>
              </a:r>
              <a:r>
                <a:rPr lang="zh-TW" altLang="en-US" sz="24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，標準差</a:t>
              </a:r>
              <a:r>
                <a:rPr lang="en-US" altLang="zh-TW" sz="24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=</a:t>
              </a:r>
              <a:r>
                <a:rPr lang="en-US" altLang="zh-TW" sz="2400" dirty="0">
                  <a:ea typeface="微軟正黑體" panose="020B0604030504040204" pitchFamily="34" charset="-120"/>
                </a:rPr>
                <a:t>15</a:t>
              </a:r>
              <a:r>
                <a:rPr lang="en-US" altLang="zh-TW" sz="24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)</a:t>
              </a:r>
              <a:r>
                <a:rPr lang="zh-TW" altLang="en-US" sz="24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和沒使用</a:t>
              </a:r>
              <a:r>
                <a:rPr lang="en-US" altLang="zh-TW" sz="2400" dirty="0">
                  <a:ea typeface="微軟正黑體" panose="020B0604030504040204" pitchFamily="34" charset="-120"/>
                </a:rPr>
                <a:t>ADAS</a:t>
              </a:r>
              <a:r>
                <a:rPr lang="zh-TW" altLang="en-US" sz="24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的分數</a:t>
              </a:r>
              <a:r>
                <a:rPr lang="en-US" altLang="zh-TW" sz="24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(</a:t>
              </a:r>
              <a:r>
                <a:rPr lang="zh-TW" altLang="en-US" sz="24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平均</a:t>
              </a:r>
              <a:r>
                <a:rPr lang="en-US" altLang="zh-TW" sz="24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=</a:t>
              </a:r>
              <a:r>
                <a:rPr lang="en-US" altLang="zh-TW" sz="2400" dirty="0">
                  <a:ea typeface="微軟正黑體" panose="020B0604030504040204" pitchFamily="34" charset="-120"/>
                </a:rPr>
                <a:t>37</a:t>
              </a:r>
              <a:r>
                <a:rPr lang="zh-TW" altLang="en-US" sz="24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，標準差</a:t>
              </a:r>
              <a:r>
                <a:rPr lang="en-US" altLang="zh-TW" sz="24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=</a:t>
              </a:r>
              <a:r>
                <a:rPr lang="en-US" altLang="zh-TW" sz="2400" dirty="0">
                  <a:ea typeface="微軟正黑體" panose="020B0604030504040204" pitchFamily="34" charset="-120"/>
                </a:rPr>
                <a:t>14</a:t>
              </a:r>
              <a:r>
                <a:rPr lang="en-US" altLang="zh-TW" sz="24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)</a:t>
              </a:r>
              <a:r>
                <a:rPr lang="zh-TW" altLang="en-US" sz="24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的駕駛工作量沒有顯著差異</a:t>
              </a:r>
              <a:endPara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pPr marL="342900" indent="-342900">
                <a:lnSpc>
                  <a:spcPct val="150000"/>
                </a:lnSpc>
                <a:buFont typeface="Wingdings" panose="05000000000000000000" pitchFamily="2" charset="2"/>
                <a:buChar char="Ø"/>
              </a:pPr>
              <a:r>
                <a:rPr lang="zh-TW" altLang="en-US" sz="24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而比較</a:t>
              </a:r>
              <a:r>
                <a:rPr lang="en-US" altLang="zh-TW" sz="2400" dirty="0">
                  <a:ea typeface="微軟正黑體" panose="020B0604030504040204" pitchFamily="34" charset="-120"/>
                </a:rPr>
                <a:t>NASA-TLX</a:t>
              </a:r>
              <a:r>
                <a:rPr lang="zh-TW" altLang="en-US" sz="24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中的六個量表，在</a:t>
              </a:r>
              <a:r>
                <a:rPr lang="zh-TW" altLang="en-US" sz="2400" b="1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生理需求</a:t>
              </a:r>
              <a:r>
                <a:rPr lang="zh-TW" altLang="en-US" sz="24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中使用</a:t>
              </a:r>
              <a:r>
                <a:rPr lang="en-US" altLang="zh-TW" sz="2400" dirty="0">
                  <a:ea typeface="微軟正黑體" panose="020B0604030504040204" pitchFamily="34" charset="-120"/>
                </a:rPr>
                <a:t>ADAS</a:t>
              </a:r>
              <a:r>
                <a:rPr lang="zh-TW" altLang="en-US" sz="24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的分數</a:t>
              </a:r>
              <a:r>
                <a:rPr lang="en-US" altLang="zh-TW" sz="24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(</a:t>
              </a:r>
              <a:r>
                <a:rPr lang="zh-TW" altLang="en-US" sz="24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平均</a:t>
              </a:r>
              <a:r>
                <a:rPr lang="en-US" altLang="zh-TW" sz="24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=</a:t>
              </a:r>
              <a:r>
                <a:rPr lang="en-US" altLang="zh-TW" sz="2400" dirty="0">
                  <a:ea typeface="微軟正黑體" panose="020B0604030504040204" pitchFamily="34" charset="-120"/>
                </a:rPr>
                <a:t>21.8</a:t>
              </a:r>
              <a:r>
                <a:rPr lang="zh-TW" altLang="en-US" sz="24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，標準差</a:t>
              </a:r>
              <a:r>
                <a:rPr lang="en-US" altLang="zh-TW" sz="24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=</a:t>
              </a:r>
              <a:r>
                <a:rPr lang="en-US" altLang="zh-TW" sz="2400" dirty="0">
                  <a:ea typeface="微軟正黑體" panose="020B0604030504040204" pitchFamily="34" charset="-120"/>
                </a:rPr>
                <a:t>18.3</a:t>
              </a:r>
              <a:r>
                <a:rPr lang="en-US" altLang="zh-TW" sz="24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)</a:t>
              </a:r>
              <a:r>
                <a:rPr lang="zh-TW" altLang="en-US" sz="24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和沒使用</a:t>
              </a:r>
              <a:r>
                <a:rPr lang="en-US" altLang="zh-TW" sz="2400" dirty="0">
                  <a:ea typeface="微軟正黑體" panose="020B0604030504040204" pitchFamily="34" charset="-120"/>
                </a:rPr>
                <a:t>ADAS</a:t>
              </a:r>
              <a:r>
                <a:rPr lang="zh-TW" altLang="en-US" sz="24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的分數</a:t>
              </a:r>
              <a:r>
                <a:rPr lang="en-US" altLang="zh-TW" sz="24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(</a:t>
              </a:r>
              <a:r>
                <a:rPr lang="zh-TW" altLang="en-US" sz="24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平均</a:t>
              </a:r>
              <a:r>
                <a:rPr lang="en-US" altLang="zh-TW" sz="24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=</a:t>
              </a:r>
              <a:r>
                <a:rPr lang="en-US" altLang="zh-TW" sz="2400" dirty="0">
                  <a:ea typeface="微軟正黑體" panose="020B0604030504040204" pitchFamily="34" charset="-120"/>
                </a:rPr>
                <a:t>28.8</a:t>
              </a:r>
              <a:r>
                <a:rPr lang="zh-TW" altLang="en-US" sz="24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，標準差</a:t>
              </a:r>
              <a:r>
                <a:rPr lang="en-US" altLang="zh-TW" sz="24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=</a:t>
              </a:r>
              <a:r>
                <a:rPr lang="en-US" altLang="zh-TW" sz="2400" dirty="0">
                  <a:ea typeface="微軟正黑體" panose="020B0604030504040204" pitchFamily="34" charset="-120"/>
                </a:rPr>
                <a:t>19.1</a:t>
              </a:r>
              <a:r>
                <a:rPr lang="en-US" altLang="zh-TW" sz="24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)</a:t>
              </a:r>
              <a:r>
                <a:rPr lang="zh-TW" altLang="en-US" sz="24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，有顯著的差異</a:t>
              </a:r>
              <a:r>
                <a:rPr lang="en-US" altLang="zh-TW" sz="24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(</a:t>
              </a:r>
              <a:r>
                <a:rPr lang="zh-TW" altLang="en-US" sz="24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 </a:t>
              </a:r>
              <a:r>
                <a:rPr lang="en-US" altLang="zh-TW" sz="2400" dirty="0">
                  <a:ea typeface="微軟正黑體" panose="020B0604030504040204" pitchFamily="34" charset="-120"/>
                </a:rPr>
                <a:t>t(37)=2.790 , p&lt;0.01</a:t>
              </a:r>
              <a:r>
                <a:rPr lang="en-US" altLang="zh-TW" sz="24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)</a:t>
              </a:r>
              <a:r>
                <a:rPr lang="zh-TW" altLang="en-US" sz="24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，表示沒使用</a:t>
              </a:r>
              <a:r>
                <a:rPr lang="en-US" altLang="zh-TW" sz="2400" dirty="0">
                  <a:ea typeface="微軟正黑體" panose="020B0604030504040204" pitchFamily="34" charset="-120"/>
                </a:rPr>
                <a:t>ADAS</a:t>
              </a:r>
              <a:r>
                <a:rPr lang="zh-TW" altLang="en-US" sz="24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的情況較耗體力，其他項目則沒有顯著差異</a:t>
              </a:r>
              <a:endPara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pic>
        <p:nvPicPr>
          <p:cNvPr id="12" name="圖片 11">
            <a:extLst>
              <a:ext uri="{FF2B5EF4-FFF2-40B4-BE49-F238E27FC236}">
                <a16:creationId xmlns:a16="http://schemas.microsoft.com/office/drawing/2014/main" id="{28FC1814-5EE7-47C0-8416-B88039E404B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0925" y="2082560"/>
            <a:ext cx="4625557" cy="3099279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0908339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>
            <a:extLst>
              <a:ext uri="{FF2B5EF4-FFF2-40B4-BE49-F238E27FC236}">
                <a16:creationId xmlns:a16="http://schemas.microsoft.com/office/drawing/2014/main" id="{06ACBFD8-9A87-4736-A2D0-B33A8B51181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4" y="1"/>
            <a:ext cx="12191996" cy="6857998"/>
          </a:xfrm>
          <a:prstGeom prst="rect">
            <a:avLst/>
          </a:prstGeom>
        </p:spPr>
      </p:pic>
      <p:sp>
        <p:nvSpPr>
          <p:cNvPr id="5" name="文字方塊 4">
            <a:extLst>
              <a:ext uri="{FF2B5EF4-FFF2-40B4-BE49-F238E27FC236}">
                <a16:creationId xmlns:a16="http://schemas.microsoft.com/office/drawing/2014/main" id="{903FFE7A-AE52-4058-9818-8A4D63F7DF9B}"/>
              </a:ext>
            </a:extLst>
          </p:cNvPr>
          <p:cNvSpPr txBox="1"/>
          <p:nvPr/>
        </p:nvSpPr>
        <p:spPr>
          <a:xfrm>
            <a:off x="139700" y="0"/>
            <a:ext cx="812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4800" b="1" dirty="0"/>
              <a:t>03</a:t>
            </a:r>
            <a:r>
              <a:rPr lang="zh-TW" altLang="en-US" sz="4800" b="1" dirty="0"/>
              <a:t> </a:t>
            </a:r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787D1438-560B-4C3B-81E0-F8F9EED964B2}"/>
              </a:ext>
            </a:extLst>
          </p:cNvPr>
          <p:cNvSpPr txBox="1"/>
          <p:nvPr/>
        </p:nvSpPr>
        <p:spPr>
          <a:xfrm>
            <a:off x="1092198" y="30777"/>
            <a:ext cx="163833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4400" b="1" dirty="0"/>
              <a:t>Result</a:t>
            </a:r>
            <a:endParaRPr lang="zh-TW" altLang="en-US" sz="4400" b="1" dirty="0"/>
          </a:p>
        </p:txBody>
      </p:sp>
      <p:sp>
        <p:nvSpPr>
          <p:cNvPr id="7" name="文字方塊 6">
            <a:extLst>
              <a:ext uri="{FF2B5EF4-FFF2-40B4-BE49-F238E27FC236}">
                <a16:creationId xmlns:a16="http://schemas.microsoft.com/office/drawing/2014/main" id="{DD180516-C13E-4CBA-AD58-338A2478E8D7}"/>
              </a:ext>
            </a:extLst>
          </p:cNvPr>
          <p:cNvSpPr txBox="1"/>
          <p:nvPr/>
        </p:nvSpPr>
        <p:spPr>
          <a:xfrm>
            <a:off x="453604" y="1060579"/>
            <a:ext cx="6509245" cy="5784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客觀分析 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–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速度輔助 </a:t>
            </a:r>
          </a:p>
        </p:txBody>
      </p:sp>
      <p:pic>
        <p:nvPicPr>
          <p:cNvPr id="9" name="圖片 8">
            <a:extLst>
              <a:ext uri="{FF2B5EF4-FFF2-40B4-BE49-F238E27FC236}">
                <a16:creationId xmlns:a16="http://schemas.microsoft.com/office/drawing/2014/main" id="{8481247F-E5CC-4541-8F8E-9466DE40C21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2022" y="345663"/>
            <a:ext cx="5162548" cy="3830277"/>
          </a:xfrm>
          <a:prstGeom prst="rect">
            <a:avLst/>
          </a:prstGeom>
        </p:spPr>
      </p:pic>
      <p:sp>
        <p:nvSpPr>
          <p:cNvPr id="11" name="文字方塊 10">
            <a:extLst>
              <a:ext uri="{FF2B5EF4-FFF2-40B4-BE49-F238E27FC236}">
                <a16:creationId xmlns:a16="http://schemas.microsoft.com/office/drawing/2014/main" id="{7D75227C-35C3-49AA-BD94-138A386D45A8}"/>
              </a:ext>
            </a:extLst>
          </p:cNvPr>
          <p:cNvSpPr txBox="1"/>
          <p:nvPr/>
        </p:nvSpPr>
        <p:spPr>
          <a:xfrm>
            <a:off x="933452" y="3740467"/>
            <a:ext cx="4786526" cy="5784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超過限速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5km/</a:t>
            </a:r>
            <a:r>
              <a:rPr lang="en-US" altLang="zh-TW" sz="2400" dirty="0" err="1">
                <a:latin typeface="微軟正黑體" panose="020B0604030504040204" pitchFamily="34" charset="-120"/>
                <a:ea typeface="微軟正黑體" panose="020B0604030504040204" pitchFamily="34" charset="-120"/>
              </a:rPr>
              <a:t>hr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的時間百分比</a:t>
            </a:r>
            <a:endParaRPr lang="en-US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2" name="文字方塊 11">
            <a:extLst>
              <a:ext uri="{FF2B5EF4-FFF2-40B4-BE49-F238E27FC236}">
                <a16:creationId xmlns:a16="http://schemas.microsoft.com/office/drawing/2014/main" id="{143523D9-06D2-4157-A41C-2F863CD0EEC3}"/>
              </a:ext>
            </a:extLst>
          </p:cNvPr>
          <p:cNvSpPr txBox="1"/>
          <p:nvPr/>
        </p:nvSpPr>
        <p:spPr>
          <a:xfrm>
            <a:off x="1092198" y="4333030"/>
            <a:ext cx="8071248" cy="96603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lnSpc>
                <a:spcPct val="150000"/>
              </a:lnSpc>
              <a:buFont typeface="Calibri" panose="020F0502020204030204" pitchFamily="34" charset="0"/>
              <a:buChar char="→"/>
            </a:pPr>
            <a:r>
              <a:rPr lang="en-US" altLang="zh-TW" sz="2000" dirty="0"/>
              <a:t>A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線道</a:t>
            </a:r>
            <a:r>
              <a:rPr lang="zh-TW" altLang="en-US" sz="2000" dirty="0"/>
              <a:t> </a:t>
            </a:r>
            <a:r>
              <a:rPr lang="en-US" altLang="zh-TW" sz="2000" dirty="0"/>
              <a:t>(</a:t>
            </a:r>
            <a:r>
              <a:rPr lang="en-US" altLang="zh-TW" sz="2000" i="1" dirty="0"/>
              <a:t>M</a:t>
            </a:r>
            <a:r>
              <a:rPr lang="en-US" altLang="zh-TW" sz="1600" dirty="0"/>
              <a:t>BASE</a:t>
            </a:r>
            <a:r>
              <a:rPr lang="en-US" altLang="zh-TW" sz="2000" dirty="0"/>
              <a:t> = 12.4 %, </a:t>
            </a:r>
            <a:r>
              <a:rPr lang="en-US" altLang="zh-TW" sz="2000" i="1" dirty="0"/>
              <a:t>M</a:t>
            </a:r>
            <a:r>
              <a:rPr lang="en-US" altLang="zh-TW" sz="1600" dirty="0"/>
              <a:t>ADAS</a:t>
            </a:r>
            <a:r>
              <a:rPr lang="en-US" altLang="zh-TW" sz="2000" dirty="0"/>
              <a:t> = 2.3 %</a:t>
            </a:r>
            <a:r>
              <a:rPr lang="zh-TW" altLang="en-US" sz="2000" dirty="0"/>
              <a:t>；</a:t>
            </a:r>
            <a:r>
              <a:rPr lang="en-US" altLang="zh-TW" sz="2000" i="1" dirty="0" err="1"/>
              <a:t>t</a:t>
            </a:r>
            <a:r>
              <a:rPr lang="en-US" altLang="zh-TW" sz="1600" dirty="0" err="1"/>
              <a:t>A</a:t>
            </a:r>
            <a:r>
              <a:rPr lang="en-US" altLang="zh-TW" sz="2000" dirty="0"/>
              <a:t>(18.663) = -3.261, </a:t>
            </a:r>
            <a:r>
              <a:rPr lang="en-US" altLang="zh-TW" sz="2000" i="1" dirty="0" err="1"/>
              <a:t>p</a:t>
            </a:r>
            <a:r>
              <a:rPr lang="en-US" altLang="zh-TW" sz="1200" dirty="0" err="1"/>
              <a:t>A</a:t>
            </a:r>
            <a:r>
              <a:rPr lang="en-US" altLang="zh-TW" sz="2000" dirty="0"/>
              <a:t> = .004)</a:t>
            </a:r>
          </a:p>
          <a:p>
            <a:pPr marL="285750" indent="-285750">
              <a:lnSpc>
                <a:spcPct val="150000"/>
              </a:lnSpc>
              <a:buFont typeface="Calibri" panose="020F0502020204030204" pitchFamily="34" charset="0"/>
              <a:buChar char="→"/>
            </a:pPr>
            <a:r>
              <a:rPr lang="en-US" altLang="zh-TW" sz="2000" dirty="0"/>
              <a:t>B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線道</a:t>
            </a:r>
            <a:r>
              <a:rPr lang="zh-TW" altLang="en-US" sz="2000" dirty="0"/>
              <a:t> </a:t>
            </a:r>
            <a:r>
              <a:rPr lang="en-US" altLang="zh-TW" sz="2000" dirty="0"/>
              <a:t>(</a:t>
            </a:r>
            <a:r>
              <a:rPr lang="en-US" altLang="zh-TW" sz="2000" i="1" dirty="0"/>
              <a:t>M</a:t>
            </a:r>
            <a:r>
              <a:rPr lang="en-US" altLang="zh-TW" sz="1600" dirty="0"/>
              <a:t>BASE</a:t>
            </a:r>
            <a:r>
              <a:rPr lang="en-US" altLang="zh-TW" sz="2000" dirty="0"/>
              <a:t> = 10.9 %, </a:t>
            </a:r>
            <a:r>
              <a:rPr lang="en-US" altLang="zh-TW" sz="2000" i="1" dirty="0"/>
              <a:t>M</a:t>
            </a:r>
            <a:r>
              <a:rPr lang="en-US" altLang="zh-TW" sz="1600" dirty="0"/>
              <a:t>ADAS</a:t>
            </a:r>
            <a:r>
              <a:rPr lang="en-US" altLang="zh-TW" sz="2000" dirty="0"/>
              <a:t> = 2.1 %</a:t>
            </a:r>
            <a:r>
              <a:rPr lang="zh-TW" altLang="en-US" sz="2000" dirty="0"/>
              <a:t>；</a:t>
            </a:r>
            <a:r>
              <a:rPr lang="en-US" altLang="zh-TW" sz="2000" i="1" dirty="0" err="1"/>
              <a:t>t</a:t>
            </a:r>
            <a:r>
              <a:rPr lang="en-US" altLang="zh-TW" sz="1600" dirty="0" err="1"/>
              <a:t>B</a:t>
            </a:r>
            <a:r>
              <a:rPr lang="en-US" altLang="zh-TW" sz="2000" dirty="0"/>
              <a:t>(21.421) = -4.854, </a:t>
            </a:r>
            <a:r>
              <a:rPr lang="en-US" altLang="zh-TW" sz="2000" i="1" dirty="0" err="1"/>
              <a:t>p</a:t>
            </a:r>
            <a:r>
              <a:rPr lang="en-US" altLang="zh-TW" sz="1200" dirty="0" err="1"/>
              <a:t>B</a:t>
            </a:r>
            <a:r>
              <a:rPr lang="en-US" altLang="zh-TW" sz="2000" dirty="0"/>
              <a:t>&lt; .001)</a:t>
            </a:r>
            <a:endParaRPr lang="zh-TW" altLang="en-US" sz="2000" dirty="0"/>
          </a:p>
        </p:txBody>
      </p:sp>
      <p:sp>
        <p:nvSpPr>
          <p:cNvPr id="15" name="文字方塊 14">
            <a:extLst>
              <a:ext uri="{FF2B5EF4-FFF2-40B4-BE49-F238E27FC236}">
                <a16:creationId xmlns:a16="http://schemas.microsoft.com/office/drawing/2014/main" id="{B85FEDC5-380A-4539-8AA9-150062815FB4}"/>
              </a:ext>
            </a:extLst>
          </p:cNvPr>
          <p:cNvSpPr txBox="1"/>
          <p:nvPr/>
        </p:nvSpPr>
        <p:spPr>
          <a:xfrm>
            <a:off x="933452" y="1669824"/>
            <a:ext cx="5162548" cy="11324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在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500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公尺的速度被限在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30km/</a:t>
            </a:r>
            <a:r>
              <a:rPr lang="en-US" altLang="zh-TW" sz="2400" dirty="0" err="1">
                <a:latin typeface="微軟正黑體" panose="020B0604030504040204" pitchFamily="34" charset="-120"/>
                <a:ea typeface="微軟正黑體" panose="020B0604030504040204" pitchFamily="34" charset="-120"/>
              </a:rPr>
              <a:t>hr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並立即增加到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50km/</a:t>
            </a:r>
            <a:r>
              <a:rPr lang="en-US" altLang="zh-TW" sz="2400" dirty="0" err="1">
                <a:latin typeface="微軟正黑體" panose="020B0604030504040204" pitchFamily="34" charset="-120"/>
                <a:ea typeface="微軟正黑體" panose="020B0604030504040204" pitchFamily="34" charset="-120"/>
              </a:rPr>
              <a:t>hr</a:t>
            </a:r>
            <a:endParaRPr lang="en-US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6" name="箭號: 向右 15">
            <a:extLst>
              <a:ext uri="{FF2B5EF4-FFF2-40B4-BE49-F238E27FC236}">
                <a16:creationId xmlns:a16="http://schemas.microsoft.com/office/drawing/2014/main" id="{0EE4858B-ED5C-4F1F-9A69-A7CB003984CC}"/>
              </a:ext>
            </a:extLst>
          </p:cNvPr>
          <p:cNvSpPr/>
          <p:nvPr/>
        </p:nvSpPr>
        <p:spPr>
          <a:xfrm>
            <a:off x="981744" y="5625798"/>
            <a:ext cx="621434" cy="484632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7" name="文字方塊 16">
            <a:extLst>
              <a:ext uri="{FF2B5EF4-FFF2-40B4-BE49-F238E27FC236}">
                <a16:creationId xmlns:a16="http://schemas.microsoft.com/office/drawing/2014/main" id="{31710FF2-2CFD-4B7E-A8B2-3B63B23209F7}"/>
              </a:ext>
            </a:extLst>
          </p:cNvPr>
          <p:cNvSpPr txBox="1"/>
          <p:nvPr/>
        </p:nvSpPr>
        <p:spPr>
          <a:xfrm>
            <a:off x="1692782" y="5508175"/>
            <a:ext cx="9996298" cy="5784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在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A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線道和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B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線道中，使用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ADAS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與否皆有顯著差異</a:t>
            </a:r>
            <a:endParaRPr lang="en-US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384844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>
            <a:extLst>
              <a:ext uri="{FF2B5EF4-FFF2-40B4-BE49-F238E27FC236}">
                <a16:creationId xmlns:a16="http://schemas.microsoft.com/office/drawing/2014/main" id="{06ACBFD8-9A87-4736-A2D0-B33A8B51181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4" y="1"/>
            <a:ext cx="12191996" cy="6857998"/>
          </a:xfrm>
          <a:prstGeom prst="rect">
            <a:avLst/>
          </a:prstGeom>
        </p:spPr>
      </p:pic>
      <p:sp>
        <p:nvSpPr>
          <p:cNvPr id="5" name="文字方塊 4">
            <a:extLst>
              <a:ext uri="{FF2B5EF4-FFF2-40B4-BE49-F238E27FC236}">
                <a16:creationId xmlns:a16="http://schemas.microsoft.com/office/drawing/2014/main" id="{903FFE7A-AE52-4058-9818-8A4D63F7DF9B}"/>
              </a:ext>
            </a:extLst>
          </p:cNvPr>
          <p:cNvSpPr txBox="1"/>
          <p:nvPr/>
        </p:nvSpPr>
        <p:spPr>
          <a:xfrm>
            <a:off x="139700" y="0"/>
            <a:ext cx="812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4800" b="1" dirty="0"/>
              <a:t>03</a:t>
            </a:r>
            <a:r>
              <a:rPr lang="zh-TW" altLang="en-US" sz="4800" b="1" dirty="0"/>
              <a:t> </a:t>
            </a:r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787D1438-560B-4C3B-81E0-F8F9EED964B2}"/>
              </a:ext>
            </a:extLst>
          </p:cNvPr>
          <p:cNvSpPr txBox="1"/>
          <p:nvPr/>
        </p:nvSpPr>
        <p:spPr>
          <a:xfrm>
            <a:off x="1092198" y="30777"/>
            <a:ext cx="163833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4400" b="1" dirty="0"/>
              <a:t>Result</a:t>
            </a:r>
            <a:endParaRPr lang="zh-TW" altLang="en-US" sz="4400" b="1" dirty="0"/>
          </a:p>
        </p:txBody>
      </p:sp>
      <p:sp>
        <p:nvSpPr>
          <p:cNvPr id="7" name="文字方塊 6">
            <a:extLst>
              <a:ext uri="{FF2B5EF4-FFF2-40B4-BE49-F238E27FC236}">
                <a16:creationId xmlns:a16="http://schemas.microsoft.com/office/drawing/2014/main" id="{DD180516-C13E-4CBA-AD58-338A2478E8D7}"/>
              </a:ext>
            </a:extLst>
          </p:cNvPr>
          <p:cNvSpPr txBox="1"/>
          <p:nvPr/>
        </p:nvSpPr>
        <p:spPr>
          <a:xfrm>
            <a:off x="453604" y="1060579"/>
            <a:ext cx="6509245" cy="5784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客觀分析 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–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速度輔助 </a:t>
            </a: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C3090A66-C468-4838-A09B-D0EBD217BD34}"/>
              </a:ext>
            </a:extLst>
          </p:cNvPr>
          <p:cNvSpPr txBox="1"/>
          <p:nvPr/>
        </p:nvSpPr>
        <p:spPr>
          <a:xfrm>
            <a:off x="933452" y="1669824"/>
            <a:ext cx="5162548" cy="11324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在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500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公尺的速度被限在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30km/</a:t>
            </a:r>
            <a:r>
              <a:rPr lang="en-US" altLang="zh-TW" sz="2400" dirty="0" err="1">
                <a:latin typeface="微軟正黑體" panose="020B0604030504040204" pitchFamily="34" charset="-120"/>
                <a:ea typeface="微軟正黑體" panose="020B0604030504040204" pitchFamily="34" charset="-120"/>
              </a:rPr>
              <a:t>hr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並立即增加到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50km/</a:t>
            </a:r>
            <a:r>
              <a:rPr lang="en-US" altLang="zh-TW" sz="2400" dirty="0" err="1">
                <a:latin typeface="微軟正黑體" panose="020B0604030504040204" pitchFamily="34" charset="-120"/>
                <a:ea typeface="微軟正黑體" panose="020B0604030504040204" pitchFamily="34" charset="-120"/>
              </a:rPr>
              <a:t>hr</a:t>
            </a:r>
            <a:endParaRPr lang="en-US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1" name="文字方塊 10">
            <a:extLst>
              <a:ext uri="{FF2B5EF4-FFF2-40B4-BE49-F238E27FC236}">
                <a16:creationId xmlns:a16="http://schemas.microsoft.com/office/drawing/2014/main" id="{7D75227C-35C3-49AA-BD94-138A386D45A8}"/>
              </a:ext>
            </a:extLst>
          </p:cNvPr>
          <p:cNvSpPr txBox="1"/>
          <p:nvPr/>
        </p:nvSpPr>
        <p:spPr>
          <a:xfrm>
            <a:off x="952500" y="3733407"/>
            <a:ext cx="4786526" cy="5784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超過行駛的平均值</a:t>
            </a:r>
            <a:endParaRPr lang="en-US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2" name="文字方塊 11">
            <a:extLst>
              <a:ext uri="{FF2B5EF4-FFF2-40B4-BE49-F238E27FC236}">
                <a16:creationId xmlns:a16="http://schemas.microsoft.com/office/drawing/2014/main" id="{143523D9-06D2-4157-A41C-2F863CD0EEC3}"/>
              </a:ext>
            </a:extLst>
          </p:cNvPr>
          <p:cNvSpPr txBox="1"/>
          <p:nvPr/>
        </p:nvSpPr>
        <p:spPr>
          <a:xfrm>
            <a:off x="1092198" y="4345032"/>
            <a:ext cx="8848704" cy="96603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lnSpc>
                <a:spcPct val="150000"/>
              </a:lnSpc>
              <a:buFont typeface="Calibri" panose="020F0502020204030204" pitchFamily="34" charset="0"/>
              <a:buChar char="→"/>
            </a:pPr>
            <a:r>
              <a:rPr lang="en-US" altLang="zh-TW" sz="2000" dirty="0"/>
              <a:t>A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線道</a:t>
            </a:r>
            <a:r>
              <a:rPr lang="zh-TW" altLang="en-US" sz="2000" dirty="0"/>
              <a:t> </a:t>
            </a:r>
            <a:r>
              <a:rPr lang="en-US" altLang="zh-TW" sz="2000" dirty="0"/>
              <a:t>(</a:t>
            </a:r>
            <a:r>
              <a:rPr lang="en-US" altLang="zh-TW" sz="2000" i="1" dirty="0"/>
              <a:t>M</a:t>
            </a:r>
            <a:r>
              <a:rPr lang="en-US" altLang="zh-TW" sz="1600" dirty="0"/>
              <a:t>BASE</a:t>
            </a:r>
            <a:r>
              <a:rPr lang="en-US" altLang="zh-TW" sz="2000" dirty="0"/>
              <a:t> = 20.6 km/</a:t>
            </a:r>
            <a:r>
              <a:rPr lang="en-US" altLang="zh-TW" sz="2000" dirty="0" err="1"/>
              <a:t>hr</a:t>
            </a:r>
            <a:r>
              <a:rPr lang="en-US" altLang="zh-TW" sz="2000" dirty="0"/>
              <a:t> , </a:t>
            </a:r>
            <a:r>
              <a:rPr lang="en-US" altLang="zh-TW" sz="2000" i="1" dirty="0"/>
              <a:t>M</a:t>
            </a:r>
            <a:r>
              <a:rPr lang="en-US" altLang="zh-TW" sz="1600" dirty="0"/>
              <a:t>ADAS</a:t>
            </a:r>
            <a:r>
              <a:rPr lang="en-US" altLang="zh-TW" sz="2000" dirty="0"/>
              <a:t> = 16.6 km/</a:t>
            </a:r>
            <a:r>
              <a:rPr lang="en-US" altLang="zh-TW" sz="2000" dirty="0" err="1"/>
              <a:t>hr</a:t>
            </a:r>
            <a:r>
              <a:rPr lang="en-US" altLang="zh-TW" sz="2000" dirty="0"/>
              <a:t> </a:t>
            </a:r>
            <a:r>
              <a:rPr lang="zh-TW" altLang="en-US" sz="2000" dirty="0"/>
              <a:t>；</a:t>
            </a:r>
            <a:r>
              <a:rPr lang="en-US" altLang="zh-TW" sz="2000" i="1" dirty="0" err="1"/>
              <a:t>t</a:t>
            </a:r>
            <a:r>
              <a:rPr lang="en-US" altLang="zh-TW" sz="1600" dirty="0" err="1"/>
              <a:t>A</a:t>
            </a:r>
            <a:r>
              <a:rPr lang="en-US" altLang="zh-TW" sz="2000" dirty="0"/>
              <a:t>(34) = -1.742, </a:t>
            </a:r>
            <a:r>
              <a:rPr lang="en-US" altLang="zh-TW" sz="2000" i="1" dirty="0" err="1"/>
              <a:t>p</a:t>
            </a:r>
            <a:r>
              <a:rPr lang="en-US" altLang="zh-TW" sz="1200" dirty="0" err="1"/>
              <a:t>A</a:t>
            </a:r>
            <a:r>
              <a:rPr lang="en-US" altLang="zh-TW" sz="2000" dirty="0"/>
              <a:t> = 0.091)</a:t>
            </a:r>
          </a:p>
          <a:p>
            <a:pPr marL="285750" indent="-285750">
              <a:lnSpc>
                <a:spcPct val="150000"/>
              </a:lnSpc>
              <a:buFont typeface="Calibri" panose="020F0502020204030204" pitchFamily="34" charset="0"/>
              <a:buChar char="→"/>
            </a:pPr>
            <a:r>
              <a:rPr lang="en-US" altLang="zh-TW" sz="2000" dirty="0"/>
              <a:t>B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線道</a:t>
            </a:r>
            <a:r>
              <a:rPr lang="zh-TW" altLang="en-US" sz="2000" dirty="0"/>
              <a:t> </a:t>
            </a:r>
            <a:r>
              <a:rPr lang="en-US" altLang="zh-TW" sz="2000" dirty="0"/>
              <a:t>(</a:t>
            </a:r>
            <a:r>
              <a:rPr lang="en-US" altLang="zh-TW" sz="2000" i="1" dirty="0"/>
              <a:t>M</a:t>
            </a:r>
            <a:r>
              <a:rPr lang="en-US" altLang="zh-TW" sz="1600" dirty="0"/>
              <a:t>BASE</a:t>
            </a:r>
            <a:r>
              <a:rPr lang="en-US" altLang="zh-TW" sz="2000" dirty="0"/>
              <a:t> = 15.1 km/</a:t>
            </a:r>
            <a:r>
              <a:rPr lang="en-US" altLang="zh-TW" sz="2000" dirty="0" err="1"/>
              <a:t>hr</a:t>
            </a:r>
            <a:r>
              <a:rPr lang="en-US" altLang="zh-TW" sz="2000" dirty="0"/>
              <a:t> , </a:t>
            </a:r>
            <a:r>
              <a:rPr lang="en-US" altLang="zh-TW" sz="2000" i="1" dirty="0"/>
              <a:t>M</a:t>
            </a:r>
            <a:r>
              <a:rPr lang="en-US" altLang="zh-TW" sz="1600" dirty="0"/>
              <a:t>ADAS</a:t>
            </a:r>
            <a:r>
              <a:rPr lang="en-US" altLang="zh-TW" sz="2000" dirty="0"/>
              <a:t> = 12.6 km/</a:t>
            </a:r>
            <a:r>
              <a:rPr lang="en-US" altLang="zh-TW" sz="2000" dirty="0" err="1"/>
              <a:t>hr</a:t>
            </a:r>
            <a:r>
              <a:rPr lang="en-US" altLang="zh-TW" sz="2000" dirty="0"/>
              <a:t> </a:t>
            </a:r>
            <a:r>
              <a:rPr lang="zh-TW" altLang="en-US" sz="2000" dirty="0"/>
              <a:t>；</a:t>
            </a:r>
            <a:r>
              <a:rPr lang="en-US" altLang="zh-TW" sz="2000" i="1" dirty="0" err="1"/>
              <a:t>t</a:t>
            </a:r>
            <a:r>
              <a:rPr lang="en-US" altLang="zh-TW" sz="1600" dirty="0" err="1"/>
              <a:t>B</a:t>
            </a:r>
            <a:r>
              <a:rPr lang="en-US" altLang="zh-TW" sz="2000" dirty="0"/>
              <a:t>(33) = 1.043, </a:t>
            </a:r>
            <a:r>
              <a:rPr lang="en-US" altLang="zh-TW" sz="2000" i="1" dirty="0" err="1"/>
              <a:t>p</a:t>
            </a:r>
            <a:r>
              <a:rPr lang="en-US" altLang="zh-TW" sz="1200" dirty="0" err="1"/>
              <a:t>B</a:t>
            </a:r>
            <a:r>
              <a:rPr lang="en-US" altLang="zh-TW" sz="1200" dirty="0"/>
              <a:t> </a:t>
            </a:r>
            <a:r>
              <a:rPr lang="en-US" altLang="zh-TW" sz="2000" dirty="0"/>
              <a:t>= 0.305)</a:t>
            </a:r>
            <a:endParaRPr lang="zh-TW" altLang="en-US" sz="2000" dirty="0"/>
          </a:p>
        </p:txBody>
      </p:sp>
      <p:sp>
        <p:nvSpPr>
          <p:cNvPr id="13" name="箭號: 向右 12">
            <a:extLst>
              <a:ext uri="{FF2B5EF4-FFF2-40B4-BE49-F238E27FC236}">
                <a16:creationId xmlns:a16="http://schemas.microsoft.com/office/drawing/2014/main" id="{479E78FD-C4CE-4F09-8265-E1A0C842762B}"/>
              </a:ext>
            </a:extLst>
          </p:cNvPr>
          <p:cNvSpPr/>
          <p:nvPr/>
        </p:nvSpPr>
        <p:spPr>
          <a:xfrm>
            <a:off x="981744" y="5625798"/>
            <a:ext cx="621434" cy="484632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4" name="文字方塊 13">
            <a:extLst>
              <a:ext uri="{FF2B5EF4-FFF2-40B4-BE49-F238E27FC236}">
                <a16:creationId xmlns:a16="http://schemas.microsoft.com/office/drawing/2014/main" id="{9D3F14D5-F5EA-4219-A229-158E462F8E62}"/>
              </a:ext>
            </a:extLst>
          </p:cNvPr>
          <p:cNvSpPr txBox="1"/>
          <p:nvPr/>
        </p:nvSpPr>
        <p:spPr>
          <a:xfrm>
            <a:off x="1692782" y="5508175"/>
            <a:ext cx="7542658" cy="5784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A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線道有顯著性的趨勢，而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B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線道則沒有顯著性的趨勢</a:t>
            </a:r>
            <a:endParaRPr lang="en-US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3" name="圖片 2">
            <a:extLst>
              <a:ext uri="{FF2B5EF4-FFF2-40B4-BE49-F238E27FC236}">
                <a16:creationId xmlns:a16="http://schemas.microsoft.com/office/drawing/2014/main" id="{DE05348A-18A1-EEC9-069C-F746988D88E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2022" y="345663"/>
            <a:ext cx="5162548" cy="38302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53403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圖片 14">
            <a:extLst>
              <a:ext uri="{FF2B5EF4-FFF2-40B4-BE49-F238E27FC236}">
                <a16:creationId xmlns:a16="http://schemas.microsoft.com/office/drawing/2014/main" id="{C94BEB29-D8C4-42C1-A1EB-6F7E7743BDF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4" y="1"/>
            <a:ext cx="12191996" cy="6857998"/>
          </a:xfrm>
          <a:prstGeom prst="rect">
            <a:avLst/>
          </a:prstGeom>
        </p:spPr>
      </p:pic>
      <p:sp>
        <p:nvSpPr>
          <p:cNvPr id="5" name="文字方塊 4">
            <a:extLst>
              <a:ext uri="{FF2B5EF4-FFF2-40B4-BE49-F238E27FC236}">
                <a16:creationId xmlns:a16="http://schemas.microsoft.com/office/drawing/2014/main" id="{903FFE7A-AE52-4058-9818-8A4D63F7DF9B}"/>
              </a:ext>
            </a:extLst>
          </p:cNvPr>
          <p:cNvSpPr txBox="1"/>
          <p:nvPr/>
        </p:nvSpPr>
        <p:spPr>
          <a:xfrm>
            <a:off x="139700" y="0"/>
            <a:ext cx="812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4800" b="1" dirty="0"/>
              <a:t>03</a:t>
            </a:r>
            <a:r>
              <a:rPr lang="zh-TW" altLang="en-US" sz="4800" b="1" dirty="0"/>
              <a:t> </a:t>
            </a:r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787D1438-560B-4C3B-81E0-F8F9EED964B2}"/>
              </a:ext>
            </a:extLst>
          </p:cNvPr>
          <p:cNvSpPr txBox="1"/>
          <p:nvPr/>
        </p:nvSpPr>
        <p:spPr>
          <a:xfrm>
            <a:off x="1092198" y="30777"/>
            <a:ext cx="163833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4400" b="1" dirty="0"/>
              <a:t>Result</a:t>
            </a:r>
            <a:endParaRPr lang="zh-TW" altLang="en-US" sz="4400" b="1" dirty="0"/>
          </a:p>
        </p:txBody>
      </p:sp>
      <p:sp>
        <p:nvSpPr>
          <p:cNvPr id="7" name="文字方塊 6">
            <a:extLst>
              <a:ext uri="{FF2B5EF4-FFF2-40B4-BE49-F238E27FC236}">
                <a16:creationId xmlns:a16="http://schemas.microsoft.com/office/drawing/2014/main" id="{DD180516-C13E-4CBA-AD58-338A2478E8D7}"/>
              </a:ext>
            </a:extLst>
          </p:cNvPr>
          <p:cNvSpPr txBox="1"/>
          <p:nvPr/>
        </p:nvSpPr>
        <p:spPr>
          <a:xfrm>
            <a:off x="453604" y="1060579"/>
            <a:ext cx="6509245" cy="5784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客觀分析 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–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紅綠燈輔助 </a:t>
            </a: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C3090A66-C468-4838-A09B-D0EBD217BD34}"/>
              </a:ext>
            </a:extLst>
          </p:cNvPr>
          <p:cNvSpPr txBox="1"/>
          <p:nvPr/>
        </p:nvSpPr>
        <p:spPr>
          <a:xfrm>
            <a:off x="1309474" y="1639071"/>
            <a:ext cx="10303405" cy="10602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在沒有</a:t>
            </a:r>
            <a:r>
              <a:rPr lang="en-US" altLang="zh-TW" sz="2400" dirty="0">
                <a:ea typeface="微軟正黑體" panose="020B0604030504040204" pitchFamily="34" charset="-120"/>
              </a:rPr>
              <a:t>ADAS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的輔助下，直線車道上接近紅綠燈時的平均速度損失高很多</a:t>
            </a:r>
            <a:endParaRPr lang="en-US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150000"/>
              </a:lnSpc>
            </a:pPr>
            <a:r>
              <a:rPr lang="pt-BR" altLang="zh-TW" sz="2000" dirty="0"/>
              <a:t>(</a:t>
            </a:r>
            <a:r>
              <a:rPr lang="pt-BR" altLang="zh-TW" sz="2000" i="1" dirty="0"/>
              <a:t>M</a:t>
            </a:r>
            <a:r>
              <a:rPr lang="pt-BR" altLang="zh-TW" sz="1600" dirty="0"/>
              <a:t>BASE</a:t>
            </a:r>
            <a:r>
              <a:rPr lang="pt-BR" altLang="zh-TW" sz="2000" dirty="0"/>
              <a:t> = 39.4 km/h, </a:t>
            </a:r>
            <a:r>
              <a:rPr lang="pt-BR" altLang="zh-TW" sz="2000" i="1" dirty="0"/>
              <a:t>SD</a:t>
            </a:r>
            <a:r>
              <a:rPr lang="pt-BR" altLang="zh-TW" sz="1600" dirty="0"/>
              <a:t>BASE</a:t>
            </a:r>
            <a:r>
              <a:rPr lang="pt-BR" altLang="zh-TW" sz="2000" dirty="0"/>
              <a:t> = 17.8, </a:t>
            </a:r>
            <a:r>
              <a:rPr lang="pt-BR" altLang="zh-TW" sz="2000" i="1" dirty="0"/>
              <a:t>M</a:t>
            </a:r>
            <a:r>
              <a:rPr lang="pt-BR" altLang="zh-TW" sz="1600" dirty="0"/>
              <a:t>ADAS</a:t>
            </a:r>
            <a:r>
              <a:rPr lang="pt-BR" altLang="zh-TW" sz="2000" dirty="0"/>
              <a:t> = 14.8 km/h, </a:t>
            </a:r>
            <a:r>
              <a:rPr lang="pt-BR" altLang="zh-TW" sz="2000" i="1" dirty="0"/>
              <a:t>SD</a:t>
            </a:r>
            <a:r>
              <a:rPr lang="pt-BR" altLang="zh-TW" sz="1600" dirty="0"/>
              <a:t>ADAS</a:t>
            </a:r>
            <a:r>
              <a:rPr lang="pt-BR" altLang="zh-TW" sz="2000" dirty="0"/>
              <a:t> = 4.2</a:t>
            </a:r>
            <a:r>
              <a:rPr lang="zh-TW" altLang="en-US" sz="2000" dirty="0"/>
              <a:t>；</a:t>
            </a:r>
            <a:r>
              <a:rPr lang="pt-BR" altLang="zh-TW" sz="2000" i="1" dirty="0"/>
              <a:t>t</a:t>
            </a:r>
            <a:r>
              <a:rPr lang="pt-BR" altLang="zh-TW" sz="2000" dirty="0"/>
              <a:t>(20.388) = 5.6, </a:t>
            </a:r>
            <a:r>
              <a:rPr lang="pt-BR" altLang="zh-TW" sz="2000" i="1" dirty="0"/>
              <a:t>p</a:t>
            </a:r>
            <a:r>
              <a:rPr lang="pt-BR" altLang="zh-TW" sz="2000" dirty="0"/>
              <a:t>&lt; .001)</a:t>
            </a:r>
            <a:endParaRPr lang="en-US" altLang="zh-TW" sz="2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8" name="圖片 7">
            <a:extLst>
              <a:ext uri="{FF2B5EF4-FFF2-40B4-BE49-F238E27FC236}">
                <a16:creationId xmlns:a16="http://schemas.microsoft.com/office/drawing/2014/main" id="{C9CC1170-4C6E-40F2-BE3D-8050B2C51B0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0252" y="2875888"/>
            <a:ext cx="3731496" cy="3124200"/>
          </a:xfrm>
          <a:prstGeom prst="rect">
            <a:avLst/>
          </a:prstGeom>
        </p:spPr>
      </p:pic>
      <p:sp>
        <p:nvSpPr>
          <p:cNvPr id="10" name="文字方塊 9">
            <a:extLst>
              <a:ext uri="{FF2B5EF4-FFF2-40B4-BE49-F238E27FC236}">
                <a16:creationId xmlns:a16="http://schemas.microsoft.com/office/drawing/2014/main" id="{2B3696B5-31A9-4921-B1B4-8D7373C13BF1}"/>
              </a:ext>
            </a:extLst>
          </p:cNvPr>
          <p:cNvSpPr txBox="1"/>
          <p:nvPr/>
        </p:nvSpPr>
        <p:spPr>
          <a:xfrm>
            <a:off x="3233678" y="6176616"/>
            <a:ext cx="57246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顯示了所有受測者接近紅綠燈的平均速度</a:t>
            </a:r>
            <a:endParaRPr lang="en-US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201735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圖片 10">
            <a:extLst>
              <a:ext uri="{FF2B5EF4-FFF2-40B4-BE49-F238E27FC236}">
                <a16:creationId xmlns:a16="http://schemas.microsoft.com/office/drawing/2014/main" id="{670FACDC-BB07-4C22-B003-32A1DCAC945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4" y="1"/>
            <a:ext cx="12191996" cy="6857998"/>
          </a:xfrm>
          <a:prstGeom prst="rect">
            <a:avLst/>
          </a:prstGeom>
        </p:spPr>
      </p:pic>
      <p:sp>
        <p:nvSpPr>
          <p:cNvPr id="5" name="文字方塊 4">
            <a:extLst>
              <a:ext uri="{FF2B5EF4-FFF2-40B4-BE49-F238E27FC236}">
                <a16:creationId xmlns:a16="http://schemas.microsoft.com/office/drawing/2014/main" id="{903FFE7A-AE52-4058-9818-8A4D63F7DF9B}"/>
              </a:ext>
            </a:extLst>
          </p:cNvPr>
          <p:cNvSpPr txBox="1"/>
          <p:nvPr/>
        </p:nvSpPr>
        <p:spPr>
          <a:xfrm>
            <a:off x="139700" y="0"/>
            <a:ext cx="812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4800" b="1" dirty="0"/>
              <a:t>03</a:t>
            </a:r>
            <a:r>
              <a:rPr lang="zh-TW" altLang="en-US" sz="4800" b="1" dirty="0"/>
              <a:t> </a:t>
            </a:r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787D1438-560B-4C3B-81E0-F8F9EED964B2}"/>
              </a:ext>
            </a:extLst>
          </p:cNvPr>
          <p:cNvSpPr txBox="1"/>
          <p:nvPr/>
        </p:nvSpPr>
        <p:spPr>
          <a:xfrm>
            <a:off x="1092198" y="30777"/>
            <a:ext cx="163833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4400" b="1" dirty="0"/>
              <a:t>Result</a:t>
            </a:r>
            <a:endParaRPr lang="zh-TW" altLang="en-US" sz="4400" b="1" dirty="0"/>
          </a:p>
        </p:txBody>
      </p:sp>
      <p:sp>
        <p:nvSpPr>
          <p:cNvPr id="7" name="文字方塊 6">
            <a:extLst>
              <a:ext uri="{FF2B5EF4-FFF2-40B4-BE49-F238E27FC236}">
                <a16:creationId xmlns:a16="http://schemas.microsoft.com/office/drawing/2014/main" id="{DD180516-C13E-4CBA-AD58-338A2478E8D7}"/>
              </a:ext>
            </a:extLst>
          </p:cNvPr>
          <p:cNvSpPr txBox="1"/>
          <p:nvPr/>
        </p:nvSpPr>
        <p:spPr>
          <a:xfrm>
            <a:off x="453604" y="1060579"/>
            <a:ext cx="6509245" cy="5784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客觀分析 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–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車距輔助 </a:t>
            </a: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C3090A66-C468-4838-A09B-D0EBD217BD34}"/>
              </a:ext>
            </a:extLst>
          </p:cNvPr>
          <p:cNvSpPr txBox="1"/>
          <p:nvPr/>
        </p:nvSpPr>
        <p:spPr>
          <a:xfrm>
            <a:off x="952500" y="1639071"/>
            <a:ext cx="10980420" cy="11324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在有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ADAS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輔助與沒有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ADAS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的輔助下，距離沒有顯著差異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fr-FR" altLang="zh-TW" sz="2400" i="1" dirty="0"/>
              <a:t>t</a:t>
            </a:r>
            <a:r>
              <a:rPr lang="fr-FR" altLang="zh-TW" sz="2400" dirty="0"/>
              <a:t>(29)= -0,246,</a:t>
            </a:r>
            <a:r>
              <a:rPr lang="fr-FR" altLang="zh-TW" sz="2400" i="1" dirty="0"/>
              <a:t>p</a:t>
            </a:r>
            <a:r>
              <a:rPr lang="fr-FR" altLang="zh-TW" sz="2400" dirty="0"/>
              <a:t>=.807</a:t>
            </a:r>
            <a:r>
              <a:rPr lang="en-US" altLang="zh-TW" sz="2400" dirty="0"/>
              <a:t>)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在有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ADAS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輔助與沒有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ADAS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的輔助下，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TTC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有顯著差異 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fr-FR" altLang="zh-TW" sz="2400" i="1" dirty="0"/>
              <a:t>t</a:t>
            </a:r>
            <a:r>
              <a:rPr lang="fr-FR" altLang="zh-TW" sz="2400" dirty="0"/>
              <a:t>(29) = -1.975, </a:t>
            </a:r>
            <a:r>
              <a:rPr lang="fr-FR" altLang="zh-TW" sz="2400" i="1" dirty="0"/>
              <a:t>p </a:t>
            </a:r>
            <a:r>
              <a:rPr lang="fr-FR" altLang="zh-TW" sz="2400" dirty="0"/>
              <a:t>= .58</a:t>
            </a:r>
            <a:r>
              <a:rPr lang="en-US" altLang="zh-TW" sz="2400" dirty="0"/>
              <a:t>)</a:t>
            </a:r>
            <a:endParaRPr lang="en-US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4" name="圖片 3">
            <a:extLst>
              <a:ext uri="{FF2B5EF4-FFF2-40B4-BE49-F238E27FC236}">
                <a16:creationId xmlns:a16="http://schemas.microsoft.com/office/drawing/2014/main" id="{7B11D206-95B1-4FED-83D5-5B75C12A64F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3969" y="2879281"/>
            <a:ext cx="6504061" cy="3870998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6684480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圖片 8">
            <a:extLst>
              <a:ext uri="{FF2B5EF4-FFF2-40B4-BE49-F238E27FC236}">
                <a16:creationId xmlns:a16="http://schemas.microsoft.com/office/drawing/2014/main" id="{AEAD2544-D0B6-4233-AF03-4642586F700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4" y="1"/>
            <a:ext cx="12191996" cy="6857998"/>
          </a:xfrm>
          <a:prstGeom prst="rect">
            <a:avLst/>
          </a:prstGeom>
        </p:spPr>
      </p:pic>
      <p:sp>
        <p:nvSpPr>
          <p:cNvPr id="5" name="文字方塊 4">
            <a:extLst>
              <a:ext uri="{FF2B5EF4-FFF2-40B4-BE49-F238E27FC236}">
                <a16:creationId xmlns:a16="http://schemas.microsoft.com/office/drawing/2014/main" id="{903FFE7A-AE52-4058-9818-8A4D63F7DF9B}"/>
              </a:ext>
            </a:extLst>
          </p:cNvPr>
          <p:cNvSpPr txBox="1"/>
          <p:nvPr/>
        </p:nvSpPr>
        <p:spPr>
          <a:xfrm>
            <a:off x="139700" y="0"/>
            <a:ext cx="812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4800" b="1" dirty="0"/>
              <a:t>03</a:t>
            </a:r>
            <a:r>
              <a:rPr lang="zh-TW" altLang="en-US" sz="4800" b="1" dirty="0"/>
              <a:t> </a:t>
            </a:r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787D1438-560B-4C3B-81E0-F8F9EED964B2}"/>
              </a:ext>
            </a:extLst>
          </p:cNvPr>
          <p:cNvSpPr txBox="1"/>
          <p:nvPr/>
        </p:nvSpPr>
        <p:spPr>
          <a:xfrm>
            <a:off x="1092198" y="30777"/>
            <a:ext cx="163833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4400" b="1" dirty="0"/>
              <a:t>Result</a:t>
            </a:r>
            <a:endParaRPr lang="zh-TW" altLang="en-US" sz="4400" b="1" dirty="0"/>
          </a:p>
        </p:txBody>
      </p:sp>
      <p:sp>
        <p:nvSpPr>
          <p:cNvPr id="7" name="文字方塊 6">
            <a:extLst>
              <a:ext uri="{FF2B5EF4-FFF2-40B4-BE49-F238E27FC236}">
                <a16:creationId xmlns:a16="http://schemas.microsoft.com/office/drawing/2014/main" id="{DD180516-C13E-4CBA-AD58-338A2478E8D7}"/>
              </a:ext>
            </a:extLst>
          </p:cNvPr>
          <p:cNvSpPr txBox="1"/>
          <p:nvPr/>
        </p:nvSpPr>
        <p:spPr>
          <a:xfrm>
            <a:off x="453604" y="1060579"/>
            <a:ext cx="6509245" cy="5784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客觀分析 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–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緊急煞車輔助 </a:t>
            </a: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C3090A66-C468-4838-A09B-D0EBD217BD34}"/>
              </a:ext>
            </a:extLst>
          </p:cNvPr>
          <p:cNvSpPr txBox="1"/>
          <p:nvPr/>
        </p:nvSpPr>
        <p:spPr>
          <a:xfrm>
            <a:off x="952500" y="1639071"/>
            <a:ext cx="10980420" cy="5784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在有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ADAS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輔助與沒有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ADAS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輔助的情況下，四個場景都沒有顯著差異</a:t>
            </a:r>
            <a:endParaRPr lang="en-US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3" name="圖片 2">
            <a:extLst>
              <a:ext uri="{FF2B5EF4-FFF2-40B4-BE49-F238E27FC236}">
                <a16:creationId xmlns:a16="http://schemas.microsoft.com/office/drawing/2014/main" id="{B0297B1A-8241-4E7D-B08A-BC58EA64FBCA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722" t="2245" r="4825" b="-2245"/>
          <a:stretch/>
        </p:blipFill>
        <p:spPr>
          <a:xfrm>
            <a:off x="319393" y="2217563"/>
            <a:ext cx="11553213" cy="2154615"/>
          </a:xfrm>
          <a:prstGeom prst="rect">
            <a:avLst/>
          </a:prstGeom>
        </p:spPr>
      </p:pic>
      <p:sp>
        <p:nvSpPr>
          <p:cNvPr id="8" name="文字方塊 7">
            <a:extLst>
              <a:ext uri="{FF2B5EF4-FFF2-40B4-BE49-F238E27FC236}">
                <a16:creationId xmlns:a16="http://schemas.microsoft.com/office/drawing/2014/main" id="{6445D2CD-96C4-490F-BB4F-82299A81B003}"/>
              </a:ext>
            </a:extLst>
          </p:cNvPr>
          <p:cNvSpPr txBox="1"/>
          <p:nvPr/>
        </p:nvSpPr>
        <p:spPr>
          <a:xfrm>
            <a:off x="952500" y="4251960"/>
            <a:ext cx="7050328" cy="22404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場景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: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前方車輛因交叉路口而煞車</a:t>
            </a:r>
            <a:endParaRPr lang="en-US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150000"/>
              </a:lnSpc>
            </a:pP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場景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 : 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車輛在駕駛員正前方離開停車格</a:t>
            </a:r>
            <a:endParaRPr lang="en-US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150000"/>
              </a:lnSpc>
            </a:pP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場景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3 : 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前方車輛因停車位而突然煞車</a:t>
            </a:r>
            <a:endParaRPr lang="en-US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150000"/>
              </a:lnSpc>
            </a:pP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場景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4 : 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一輛隱藏在貨車後面的汽車，取得了先行全</a:t>
            </a:r>
          </a:p>
        </p:txBody>
      </p:sp>
    </p:spTree>
    <p:extLst>
      <p:ext uri="{BB962C8B-B14F-4D97-AF65-F5344CB8AC3E}">
        <p14:creationId xmlns:p14="http://schemas.microsoft.com/office/powerpoint/2010/main" val="388755516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圖片 8">
            <a:extLst>
              <a:ext uri="{FF2B5EF4-FFF2-40B4-BE49-F238E27FC236}">
                <a16:creationId xmlns:a16="http://schemas.microsoft.com/office/drawing/2014/main" id="{AEAD2544-D0B6-4233-AF03-4642586F700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4" y="1"/>
            <a:ext cx="12191996" cy="6857998"/>
          </a:xfrm>
          <a:prstGeom prst="rect">
            <a:avLst/>
          </a:prstGeom>
        </p:spPr>
      </p:pic>
      <p:sp>
        <p:nvSpPr>
          <p:cNvPr id="5" name="文字方塊 4">
            <a:extLst>
              <a:ext uri="{FF2B5EF4-FFF2-40B4-BE49-F238E27FC236}">
                <a16:creationId xmlns:a16="http://schemas.microsoft.com/office/drawing/2014/main" id="{903FFE7A-AE52-4058-9818-8A4D63F7DF9B}"/>
              </a:ext>
            </a:extLst>
          </p:cNvPr>
          <p:cNvSpPr txBox="1"/>
          <p:nvPr/>
        </p:nvSpPr>
        <p:spPr>
          <a:xfrm>
            <a:off x="139700" y="0"/>
            <a:ext cx="812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4800" b="1" dirty="0"/>
              <a:t>04</a:t>
            </a:r>
            <a:r>
              <a:rPr lang="zh-TW" altLang="en-US" sz="4800" b="1" dirty="0"/>
              <a:t> </a:t>
            </a:r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787D1438-560B-4C3B-81E0-F8F9EED964B2}"/>
              </a:ext>
            </a:extLst>
          </p:cNvPr>
          <p:cNvSpPr txBox="1"/>
          <p:nvPr/>
        </p:nvSpPr>
        <p:spPr>
          <a:xfrm>
            <a:off x="1092198" y="30777"/>
            <a:ext cx="263405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4400" b="1" dirty="0"/>
              <a:t>Discussion</a:t>
            </a:r>
            <a:endParaRPr lang="zh-TW" altLang="en-US" sz="4400" b="1" dirty="0"/>
          </a:p>
        </p:txBody>
      </p:sp>
      <p:sp>
        <p:nvSpPr>
          <p:cNvPr id="7" name="文字方塊 6">
            <a:extLst>
              <a:ext uri="{FF2B5EF4-FFF2-40B4-BE49-F238E27FC236}">
                <a16:creationId xmlns:a16="http://schemas.microsoft.com/office/drawing/2014/main" id="{DD180516-C13E-4CBA-AD58-338A2478E8D7}"/>
              </a:ext>
            </a:extLst>
          </p:cNvPr>
          <p:cNvSpPr txBox="1"/>
          <p:nvPr/>
        </p:nvSpPr>
        <p:spPr>
          <a:xfrm>
            <a:off x="471629" y="1120243"/>
            <a:ext cx="11502068" cy="44564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NASA-TLX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顯示駕駛員的工作量和壓力沒有明顯差異，表示額外的視覺刺激和觸覺反饋並沒有分散駕駛員的注意力 </a:t>
            </a:r>
            <a:endParaRPr lang="en-US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使用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ADAS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輔助時，超過允許速度的平均也有趨於顯著，表示這有助於防止因在市區超速而造成事故</a:t>
            </a:r>
            <a:endParaRPr lang="en-US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在使用紅綠燈輔助時，可以降低接近交叉路口的速度損失，表示這可以有助於減少油耗並提高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CO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高效駕駛。</a:t>
            </a:r>
            <a:endParaRPr lang="en-US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而在使用車距輔助的部分，本研究並沒有顯著幫助駕駛員改善駕駛體驗</a:t>
            </a:r>
            <a:endParaRPr lang="en-US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在緊急煞車輔助系統的結果表明是有助於防止事故，但在反應時間沒有任何差異</a:t>
            </a:r>
          </a:p>
        </p:txBody>
      </p:sp>
    </p:spTree>
    <p:extLst>
      <p:ext uri="{BB962C8B-B14F-4D97-AF65-F5344CB8AC3E}">
        <p14:creationId xmlns:p14="http://schemas.microsoft.com/office/powerpoint/2010/main" val="210424259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7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>
            <a:extLst>
              <a:ext uri="{FF2B5EF4-FFF2-40B4-BE49-F238E27FC236}">
                <a16:creationId xmlns:a16="http://schemas.microsoft.com/office/drawing/2014/main" id="{884F8F27-0B72-445F-8ECF-EFDC1B2194BE}"/>
              </a:ext>
            </a:extLst>
          </p:cNvPr>
          <p:cNvSpPr txBox="1"/>
          <p:nvPr/>
        </p:nvSpPr>
        <p:spPr>
          <a:xfrm>
            <a:off x="50800" y="3044280"/>
            <a:ext cx="12090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4400" b="1" dirty="0"/>
              <a:t>Thank you</a:t>
            </a:r>
            <a:endParaRPr lang="zh-TW" alt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475801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>
            <a:extLst>
              <a:ext uri="{FF2B5EF4-FFF2-40B4-BE49-F238E27FC236}">
                <a16:creationId xmlns:a16="http://schemas.microsoft.com/office/drawing/2014/main" id="{06ACBFD8-9A87-4736-A2D0-B33A8B51181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4" y="1"/>
            <a:ext cx="12191996" cy="6857998"/>
          </a:xfrm>
          <a:prstGeom prst="rect">
            <a:avLst/>
          </a:prstGeom>
        </p:spPr>
      </p:pic>
      <p:sp>
        <p:nvSpPr>
          <p:cNvPr id="5" name="文字方塊 4">
            <a:extLst>
              <a:ext uri="{FF2B5EF4-FFF2-40B4-BE49-F238E27FC236}">
                <a16:creationId xmlns:a16="http://schemas.microsoft.com/office/drawing/2014/main" id="{903FFE7A-AE52-4058-9818-8A4D63F7DF9B}"/>
              </a:ext>
            </a:extLst>
          </p:cNvPr>
          <p:cNvSpPr txBox="1"/>
          <p:nvPr/>
        </p:nvSpPr>
        <p:spPr>
          <a:xfrm>
            <a:off x="139700" y="0"/>
            <a:ext cx="812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4800" b="1" dirty="0"/>
              <a:t>01</a:t>
            </a:r>
            <a:r>
              <a:rPr lang="zh-TW" altLang="en-US" sz="4800" b="1" dirty="0"/>
              <a:t> </a:t>
            </a:r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787D1438-560B-4C3B-81E0-F8F9EED964B2}"/>
              </a:ext>
            </a:extLst>
          </p:cNvPr>
          <p:cNvSpPr txBox="1"/>
          <p:nvPr/>
        </p:nvSpPr>
        <p:spPr>
          <a:xfrm>
            <a:off x="1092198" y="30777"/>
            <a:ext cx="278723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4400" b="1" dirty="0"/>
              <a:t>Motivation</a:t>
            </a:r>
            <a:endParaRPr lang="zh-TW" altLang="en-US" sz="4400" b="1" dirty="0"/>
          </a:p>
        </p:txBody>
      </p:sp>
      <p:sp>
        <p:nvSpPr>
          <p:cNvPr id="7" name="文字方塊 6">
            <a:extLst>
              <a:ext uri="{FF2B5EF4-FFF2-40B4-BE49-F238E27FC236}">
                <a16:creationId xmlns:a16="http://schemas.microsoft.com/office/drawing/2014/main" id="{DD180516-C13E-4CBA-AD58-338A2478E8D7}"/>
              </a:ext>
            </a:extLst>
          </p:cNvPr>
          <p:cNvSpPr txBox="1"/>
          <p:nvPr/>
        </p:nvSpPr>
        <p:spPr>
          <a:xfrm>
            <a:off x="526210" y="1233577"/>
            <a:ext cx="11180515" cy="22404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目前市區的交通的屬於高度複雜的，這是因為道路上很多的不同類型的道路使用者、高密度訊息等</a:t>
            </a:r>
            <a:endParaRPr lang="en-US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在</a:t>
            </a:r>
            <a:r>
              <a:rPr lang="en-US" altLang="zh-TW" sz="2400" dirty="0">
                <a:ea typeface="微軟正黑體" panose="020B0604030504040204" pitchFamily="34" charset="-120"/>
              </a:rPr>
              <a:t>2012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年開發了創新的且智能高的高級駕駛員輔助系統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en-US" altLang="zh-TW" sz="2400" dirty="0">
                <a:ea typeface="微軟正黑體" panose="020B0604030504040204" pitchFamily="34" charset="-120"/>
              </a:rPr>
              <a:t>ADAS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，以協助駕駛員在城市環境中完成駕駛任務</a:t>
            </a:r>
          </a:p>
        </p:txBody>
      </p:sp>
      <p:sp>
        <p:nvSpPr>
          <p:cNvPr id="8" name="文字方塊 7">
            <a:extLst>
              <a:ext uri="{FF2B5EF4-FFF2-40B4-BE49-F238E27FC236}">
                <a16:creationId xmlns:a16="http://schemas.microsoft.com/office/drawing/2014/main" id="{C4458260-1603-427B-86E5-D815CB933BF1}"/>
              </a:ext>
            </a:extLst>
          </p:cNvPr>
          <p:cNvSpPr txBox="1"/>
          <p:nvPr/>
        </p:nvSpPr>
        <p:spPr>
          <a:xfrm>
            <a:off x="795489" y="4191937"/>
            <a:ext cx="11499483" cy="11324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HUD(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抬頭顯示器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)+IC(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儀錶板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→ 工作量有顯著降低</a:t>
            </a:r>
            <a:endParaRPr lang="en-US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7808913" indent="-7808913">
              <a:lnSpc>
                <a:spcPct val="150000"/>
              </a:lnSpc>
            </a:pP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HUD(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抬頭顯示器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)+IC(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儀錶板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)+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加速器反饋踏板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(AFFP)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→ 最小的工作量、經濟駕駛</a:t>
            </a:r>
          </a:p>
        </p:txBody>
      </p:sp>
      <p:sp>
        <p:nvSpPr>
          <p:cNvPr id="9" name="文字方塊 8">
            <a:extLst>
              <a:ext uri="{FF2B5EF4-FFF2-40B4-BE49-F238E27FC236}">
                <a16:creationId xmlns:a16="http://schemas.microsoft.com/office/drawing/2014/main" id="{51C32B6B-849F-4F04-88EF-437F2A94AB6F}"/>
              </a:ext>
            </a:extLst>
          </p:cNvPr>
          <p:cNvSpPr txBox="1"/>
          <p:nvPr/>
        </p:nvSpPr>
        <p:spPr>
          <a:xfrm>
            <a:off x="526210" y="3730272"/>
            <a:ext cx="20120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過去的研究</a:t>
            </a:r>
          </a:p>
        </p:txBody>
      </p:sp>
    </p:spTree>
    <p:extLst>
      <p:ext uri="{BB962C8B-B14F-4D97-AF65-F5344CB8AC3E}">
        <p14:creationId xmlns:p14="http://schemas.microsoft.com/office/powerpoint/2010/main" val="36889536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>
            <a:extLst>
              <a:ext uri="{FF2B5EF4-FFF2-40B4-BE49-F238E27FC236}">
                <a16:creationId xmlns:a16="http://schemas.microsoft.com/office/drawing/2014/main" id="{06ACBFD8-9A87-4736-A2D0-B33A8B51181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4" y="1"/>
            <a:ext cx="12191996" cy="6857998"/>
          </a:xfrm>
          <a:prstGeom prst="rect">
            <a:avLst/>
          </a:prstGeom>
        </p:spPr>
      </p:pic>
      <p:sp>
        <p:nvSpPr>
          <p:cNvPr id="5" name="文字方塊 4">
            <a:extLst>
              <a:ext uri="{FF2B5EF4-FFF2-40B4-BE49-F238E27FC236}">
                <a16:creationId xmlns:a16="http://schemas.microsoft.com/office/drawing/2014/main" id="{903FFE7A-AE52-4058-9818-8A4D63F7DF9B}"/>
              </a:ext>
            </a:extLst>
          </p:cNvPr>
          <p:cNvSpPr txBox="1"/>
          <p:nvPr/>
        </p:nvSpPr>
        <p:spPr>
          <a:xfrm>
            <a:off x="139700" y="0"/>
            <a:ext cx="812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4800" b="1" dirty="0"/>
              <a:t>02</a:t>
            </a:r>
            <a:r>
              <a:rPr lang="zh-TW" altLang="en-US" sz="4800" b="1" dirty="0"/>
              <a:t> </a:t>
            </a:r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787D1438-560B-4C3B-81E0-F8F9EED964B2}"/>
              </a:ext>
            </a:extLst>
          </p:cNvPr>
          <p:cNvSpPr txBox="1"/>
          <p:nvPr/>
        </p:nvSpPr>
        <p:spPr>
          <a:xfrm>
            <a:off x="1092198" y="30777"/>
            <a:ext cx="206274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4400" b="1" dirty="0"/>
              <a:t>Method</a:t>
            </a:r>
            <a:endParaRPr lang="zh-TW" altLang="en-US" sz="4400" b="1" dirty="0"/>
          </a:p>
        </p:txBody>
      </p:sp>
      <p:sp>
        <p:nvSpPr>
          <p:cNvPr id="7" name="文字方塊 6">
            <a:extLst>
              <a:ext uri="{FF2B5EF4-FFF2-40B4-BE49-F238E27FC236}">
                <a16:creationId xmlns:a16="http://schemas.microsoft.com/office/drawing/2014/main" id="{DD180516-C13E-4CBA-AD58-338A2478E8D7}"/>
              </a:ext>
            </a:extLst>
          </p:cNvPr>
          <p:cNvSpPr txBox="1"/>
          <p:nvPr/>
        </p:nvSpPr>
        <p:spPr>
          <a:xfrm>
            <a:off x="526211" y="1233577"/>
            <a:ext cx="1747758" cy="5784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實驗設計</a:t>
            </a:r>
          </a:p>
        </p:txBody>
      </p:sp>
      <p:sp>
        <p:nvSpPr>
          <p:cNvPr id="9" name="文字方塊 8">
            <a:extLst>
              <a:ext uri="{FF2B5EF4-FFF2-40B4-BE49-F238E27FC236}">
                <a16:creationId xmlns:a16="http://schemas.microsoft.com/office/drawing/2014/main" id="{51C32B6B-849F-4F04-88EF-437F2A94AB6F}"/>
              </a:ext>
            </a:extLst>
          </p:cNvPr>
          <p:cNvSpPr txBox="1"/>
          <p:nvPr/>
        </p:nvSpPr>
        <p:spPr>
          <a:xfrm>
            <a:off x="802937" y="1833741"/>
            <a:ext cx="6686446" cy="16864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靜態駕駛模擬器進行實驗</a:t>
            </a:r>
            <a:endParaRPr lang="en-US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設計一條城市駕駛規激來模擬市區的駕駛場景</a:t>
            </a:r>
            <a:endParaRPr lang="en-US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HMI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的概念透過實現仿真軟體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SILAB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來達成</a:t>
            </a:r>
          </a:p>
        </p:txBody>
      </p:sp>
      <p:sp>
        <p:nvSpPr>
          <p:cNvPr id="10" name="文字方塊 9">
            <a:extLst>
              <a:ext uri="{FF2B5EF4-FFF2-40B4-BE49-F238E27FC236}">
                <a16:creationId xmlns:a16="http://schemas.microsoft.com/office/drawing/2014/main" id="{FFA998AE-F42A-4C34-8045-EDF15A889A0D}"/>
              </a:ext>
            </a:extLst>
          </p:cNvPr>
          <p:cNvSpPr txBox="1"/>
          <p:nvPr/>
        </p:nvSpPr>
        <p:spPr>
          <a:xfrm>
            <a:off x="526210" y="3888546"/>
            <a:ext cx="10169863" cy="11324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研究重點 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: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在市區的道路環境中，分析利用速度輔助、紅綠燈輔助、車距輔助及緊急煞車系統對駕駛的影響與否 </a:t>
            </a:r>
          </a:p>
        </p:txBody>
      </p:sp>
    </p:spTree>
    <p:extLst>
      <p:ext uri="{BB962C8B-B14F-4D97-AF65-F5344CB8AC3E}">
        <p14:creationId xmlns:p14="http://schemas.microsoft.com/office/powerpoint/2010/main" val="16301250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>
            <a:extLst>
              <a:ext uri="{FF2B5EF4-FFF2-40B4-BE49-F238E27FC236}">
                <a16:creationId xmlns:a16="http://schemas.microsoft.com/office/drawing/2014/main" id="{06ACBFD8-9A87-4736-A2D0-B33A8B51181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4" y="1"/>
            <a:ext cx="12191996" cy="6857998"/>
          </a:xfrm>
          <a:prstGeom prst="rect">
            <a:avLst/>
          </a:prstGeom>
        </p:spPr>
      </p:pic>
      <p:sp>
        <p:nvSpPr>
          <p:cNvPr id="5" name="文字方塊 4">
            <a:extLst>
              <a:ext uri="{FF2B5EF4-FFF2-40B4-BE49-F238E27FC236}">
                <a16:creationId xmlns:a16="http://schemas.microsoft.com/office/drawing/2014/main" id="{903FFE7A-AE52-4058-9818-8A4D63F7DF9B}"/>
              </a:ext>
            </a:extLst>
          </p:cNvPr>
          <p:cNvSpPr txBox="1"/>
          <p:nvPr/>
        </p:nvSpPr>
        <p:spPr>
          <a:xfrm>
            <a:off x="139700" y="0"/>
            <a:ext cx="812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4800" b="1" dirty="0"/>
              <a:t>02</a:t>
            </a:r>
            <a:r>
              <a:rPr lang="zh-TW" altLang="en-US" sz="4800" b="1" dirty="0"/>
              <a:t> </a:t>
            </a:r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787D1438-560B-4C3B-81E0-F8F9EED964B2}"/>
              </a:ext>
            </a:extLst>
          </p:cNvPr>
          <p:cNvSpPr txBox="1"/>
          <p:nvPr/>
        </p:nvSpPr>
        <p:spPr>
          <a:xfrm>
            <a:off x="1092198" y="30777"/>
            <a:ext cx="206274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4400" b="1" dirty="0"/>
              <a:t>Method</a:t>
            </a:r>
            <a:endParaRPr lang="zh-TW" altLang="en-US" sz="4400" b="1" dirty="0"/>
          </a:p>
        </p:txBody>
      </p:sp>
      <p:sp>
        <p:nvSpPr>
          <p:cNvPr id="7" name="文字方塊 6">
            <a:extLst>
              <a:ext uri="{FF2B5EF4-FFF2-40B4-BE49-F238E27FC236}">
                <a16:creationId xmlns:a16="http://schemas.microsoft.com/office/drawing/2014/main" id="{DD180516-C13E-4CBA-AD58-338A2478E8D7}"/>
              </a:ext>
            </a:extLst>
          </p:cNvPr>
          <p:cNvSpPr txBox="1"/>
          <p:nvPr/>
        </p:nvSpPr>
        <p:spPr>
          <a:xfrm>
            <a:off x="526211" y="1233577"/>
            <a:ext cx="4310484" cy="586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人機介面概念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-</a:t>
            </a:r>
            <a:r>
              <a:rPr lang="en-US" altLang="zh-TW" sz="2400" dirty="0">
                <a:ea typeface="微軟正黑體" panose="020B0604030504040204" pitchFamily="34" charset="-120"/>
              </a:rPr>
              <a:t>HUD</a:t>
            </a:r>
            <a:endParaRPr lang="zh-TW" altLang="en-US" sz="2400" dirty="0">
              <a:ea typeface="微軟正黑體" panose="020B0604030504040204" pitchFamily="34" charset="-120"/>
            </a:endParaRPr>
          </a:p>
        </p:txBody>
      </p:sp>
      <p:pic>
        <p:nvPicPr>
          <p:cNvPr id="3" name="圖片 2">
            <a:extLst>
              <a:ext uri="{FF2B5EF4-FFF2-40B4-BE49-F238E27FC236}">
                <a16:creationId xmlns:a16="http://schemas.microsoft.com/office/drawing/2014/main" id="{9A3C992E-CDF3-4FA8-A518-40534BADDC5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148" y="2150014"/>
            <a:ext cx="10531704" cy="2967078"/>
          </a:xfrm>
          <a:prstGeom prst="rect">
            <a:avLst/>
          </a:prstGeom>
        </p:spPr>
      </p:pic>
      <p:sp>
        <p:nvSpPr>
          <p:cNvPr id="8" name="文字方塊 7">
            <a:extLst>
              <a:ext uri="{FF2B5EF4-FFF2-40B4-BE49-F238E27FC236}">
                <a16:creationId xmlns:a16="http://schemas.microsoft.com/office/drawing/2014/main" id="{D1657B82-1130-4FF0-A99F-19558D02C92C}"/>
              </a:ext>
            </a:extLst>
          </p:cNvPr>
          <p:cNvSpPr txBox="1"/>
          <p:nvPr/>
        </p:nvSpPr>
        <p:spPr>
          <a:xfrm>
            <a:off x="1293623" y="2407189"/>
            <a:ext cx="9028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限速</a:t>
            </a:r>
          </a:p>
        </p:txBody>
      </p:sp>
      <p:sp>
        <p:nvSpPr>
          <p:cNvPr id="10" name="文字方塊 9">
            <a:extLst>
              <a:ext uri="{FF2B5EF4-FFF2-40B4-BE49-F238E27FC236}">
                <a16:creationId xmlns:a16="http://schemas.microsoft.com/office/drawing/2014/main" id="{BFCD1A29-DC52-431E-9CF1-02F523F44E9C}"/>
              </a:ext>
            </a:extLst>
          </p:cNvPr>
          <p:cNvSpPr txBox="1"/>
          <p:nvPr/>
        </p:nvSpPr>
        <p:spPr>
          <a:xfrm>
            <a:off x="3050678" y="2407189"/>
            <a:ext cx="9028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導航</a:t>
            </a:r>
          </a:p>
        </p:txBody>
      </p:sp>
      <p:sp>
        <p:nvSpPr>
          <p:cNvPr id="11" name="文字方塊 10">
            <a:extLst>
              <a:ext uri="{FF2B5EF4-FFF2-40B4-BE49-F238E27FC236}">
                <a16:creationId xmlns:a16="http://schemas.microsoft.com/office/drawing/2014/main" id="{83B11664-BFE0-4E7A-97E4-5BB6C1A68FC2}"/>
              </a:ext>
            </a:extLst>
          </p:cNvPr>
          <p:cNvSpPr txBox="1"/>
          <p:nvPr/>
        </p:nvSpPr>
        <p:spPr>
          <a:xfrm>
            <a:off x="4420898" y="2407189"/>
            <a:ext cx="16209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輔助系統</a:t>
            </a:r>
          </a:p>
        </p:txBody>
      </p:sp>
      <p:sp>
        <p:nvSpPr>
          <p:cNvPr id="12" name="文字方塊 11">
            <a:extLst>
              <a:ext uri="{FF2B5EF4-FFF2-40B4-BE49-F238E27FC236}">
                <a16:creationId xmlns:a16="http://schemas.microsoft.com/office/drawing/2014/main" id="{1427C719-C85F-4BD7-B717-8ED928F0BEAA}"/>
              </a:ext>
            </a:extLst>
          </p:cNvPr>
          <p:cNvSpPr txBox="1"/>
          <p:nvPr/>
        </p:nvSpPr>
        <p:spPr>
          <a:xfrm>
            <a:off x="6509264" y="2407189"/>
            <a:ext cx="9028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限速</a:t>
            </a:r>
          </a:p>
        </p:txBody>
      </p:sp>
      <p:sp>
        <p:nvSpPr>
          <p:cNvPr id="13" name="文字方塊 12">
            <a:extLst>
              <a:ext uri="{FF2B5EF4-FFF2-40B4-BE49-F238E27FC236}">
                <a16:creationId xmlns:a16="http://schemas.microsoft.com/office/drawing/2014/main" id="{BBC07925-15BA-414D-A7DC-BB980F125DC2}"/>
              </a:ext>
            </a:extLst>
          </p:cNvPr>
          <p:cNvSpPr txBox="1"/>
          <p:nvPr/>
        </p:nvSpPr>
        <p:spPr>
          <a:xfrm>
            <a:off x="8266319" y="2407189"/>
            <a:ext cx="9028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導航</a:t>
            </a:r>
          </a:p>
        </p:txBody>
      </p:sp>
      <p:sp>
        <p:nvSpPr>
          <p:cNvPr id="14" name="文字方塊 13">
            <a:extLst>
              <a:ext uri="{FF2B5EF4-FFF2-40B4-BE49-F238E27FC236}">
                <a16:creationId xmlns:a16="http://schemas.microsoft.com/office/drawing/2014/main" id="{6271F478-B8DA-4846-BDE0-72795CCA4731}"/>
              </a:ext>
            </a:extLst>
          </p:cNvPr>
          <p:cNvSpPr txBox="1"/>
          <p:nvPr/>
        </p:nvSpPr>
        <p:spPr>
          <a:xfrm>
            <a:off x="9636539" y="2407189"/>
            <a:ext cx="16209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輔助系統</a:t>
            </a:r>
          </a:p>
        </p:txBody>
      </p:sp>
      <p:sp>
        <p:nvSpPr>
          <p:cNvPr id="15" name="文字方塊 14">
            <a:extLst>
              <a:ext uri="{FF2B5EF4-FFF2-40B4-BE49-F238E27FC236}">
                <a16:creationId xmlns:a16="http://schemas.microsoft.com/office/drawing/2014/main" id="{BA57955A-60F6-40BF-9766-7FAB7BB6DD9C}"/>
              </a:ext>
            </a:extLst>
          </p:cNvPr>
          <p:cNvSpPr txBox="1"/>
          <p:nvPr/>
        </p:nvSpPr>
        <p:spPr>
          <a:xfrm>
            <a:off x="1985490" y="5104938"/>
            <a:ext cx="305724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彩色版抬頭顯示器</a:t>
            </a:r>
          </a:p>
        </p:txBody>
      </p:sp>
      <p:sp>
        <p:nvSpPr>
          <p:cNvPr id="16" name="文字方塊 15">
            <a:extLst>
              <a:ext uri="{FF2B5EF4-FFF2-40B4-BE49-F238E27FC236}">
                <a16:creationId xmlns:a16="http://schemas.microsoft.com/office/drawing/2014/main" id="{246FD11D-55B8-4AF6-A893-5B80BAF5269F}"/>
              </a:ext>
            </a:extLst>
          </p:cNvPr>
          <p:cNvSpPr txBox="1"/>
          <p:nvPr/>
        </p:nvSpPr>
        <p:spPr>
          <a:xfrm>
            <a:off x="7201131" y="5104938"/>
            <a:ext cx="305724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單色版抬頭顯示器</a:t>
            </a:r>
          </a:p>
        </p:txBody>
      </p:sp>
    </p:spTree>
    <p:extLst>
      <p:ext uri="{BB962C8B-B14F-4D97-AF65-F5344CB8AC3E}">
        <p14:creationId xmlns:p14="http://schemas.microsoft.com/office/powerpoint/2010/main" val="20539139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>
            <a:extLst>
              <a:ext uri="{FF2B5EF4-FFF2-40B4-BE49-F238E27FC236}">
                <a16:creationId xmlns:a16="http://schemas.microsoft.com/office/drawing/2014/main" id="{06ACBFD8-9A87-4736-A2D0-B33A8B51181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4" y="1"/>
            <a:ext cx="12191996" cy="6857998"/>
          </a:xfrm>
          <a:prstGeom prst="rect">
            <a:avLst/>
          </a:prstGeom>
        </p:spPr>
      </p:pic>
      <p:sp>
        <p:nvSpPr>
          <p:cNvPr id="5" name="文字方塊 4">
            <a:extLst>
              <a:ext uri="{FF2B5EF4-FFF2-40B4-BE49-F238E27FC236}">
                <a16:creationId xmlns:a16="http://schemas.microsoft.com/office/drawing/2014/main" id="{903FFE7A-AE52-4058-9818-8A4D63F7DF9B}"/>
              </a:ext>
            </a:extLst>
          </p:cNvPr>
          <p:cNvSpPr txBox="1"/>
          <p:nvPr/>
        </p:nvSpPr>
        <p:spPr>
          <a:xfrm>
            <a:off x="139700" y="0"/>
            <a:ext cx="812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4800" b="1" dirty="0"/>
              <a:t>02</a:t>
            </a:r>
            <a:r>
              <a:rPr lang="zh-TW" altLang="en-US" sz="4800" b="1" dirty="0"/>
              <a:t> </a:t>
            </a:r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787D1438-560B-4C3B-81E0-F8F9EED964B2}"/>
              </a:ext>
            </a:extLst>
          </p:cNvPr>
          <p:cNvSpPr txBox="1"/>
          <p:nvPr/>
        </p:nvSpPr>
        <p:spPr>
          <a:xfrm>
            <a:off x="1092198" y="30777"/>
            <a:ext cx="206274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4400" b="1" dirty="0"/>
              <a:t>Method</a:t>
            </a:r>
            <a:endParaRPr lang="zh-TW" altLang="en-US" sz="4400" b="1" dirty="0"/>
          </a:p>
        </p:txBody>
      </p:sp>
      <p:sp>
        <p:nvSpPr>
          <p:cNvPr id="7" name="文字方塊 6">
            <a:extLst>
              <a:ext uri="{FF2B5EF4-FFF2-40B4-BE49-F238E27FC236}">
                <a16:creationId xmlns:a16="http://schemas.microsoft.com/office/drawing/2014/main" id="{DD180516-C13E-4CBA-AD58-338A2478E8D7}"/>
              </a:ext>
            </a:extLst>
          </p:cNvPr>
          <p:cNvSpPr txBox="1"/>
          <p:nvPr/>
        </p:nvSpPr>
        <p:spPr>
          <a:xfrm>
            <a:off x="526211" y="1233577"/>
            <a:ext cx="4310484" cy="5784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人機介面概念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-IC</a:t>
            </a:r>
            <a:endParaRPr lang="zh-TW" altLang="en-US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3" name="圖片 2">
            <a:extLst>
              <a:ext uri="{FF2B5EF4-FFF2-40B4-BE49-F238E27FC236}">
                <a16:creationId xmlns:a16="http://schemas.microsoft.com/office/drawing/2014/main" id="{9A3C992E-CDF3-4FA8-A518-40534BADDC5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6685" y="2150014"/>
            <a:ext cx="10438629" cy="2967078"/>
          </a:xfrm>
          <a:prstGeom prst="rect">
            <a:avLst/>
          </a:prstGeom>
        </p:spPr>
      </p:pic>
      <p:sp>
        <p:nvSpPr>
          <p:cNvPr id="15" name="文字方塊 14">
            <a:extLst>
              <a:ext uri="{FF2B5EF4-FFF2-40B4-BE49-F238E27FC236}">
                <a16:creationId xmlns:a16="http://schemas.microsoft.com/office/drawing/2014/main" id="{BA57955A-60F6-40BF-9766-7FAB7BB6DD9C}"/>
              </a:ext>
            </a:extLst>
          </p:cNvPr>
          <p:cNvSpPr txBox="1"/>
          <p:nvPr/>
        </p:nvSpPr>
        <p:spPr>
          <a:xfrm>
            <a:off x="3154942" y="5117092"/>
            <a:ext cx="17235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紅綠燈輔助</a:t>
            </a:r>
          </a:p>
        </p:txBody>
      </p:sp>
      <p:sp>
        <p:nvSpPr>
          <p:cNvPr id="17" name="文字方塊 16">
            <a:extLst>
              <a:ext uri="{FF2B5EF4-FFF2-40B4-BE49-F238E27FC236}">
                <a16:creationId xmlns:a16="http://schemas.microsoft.com/office/drawing/2014/main" id="{69343736-A599-41AA-BC69-81A74EF3066E}"/>
              </a:ext>
            </a:extLst>
          </p:cNvPr>
          <p:cNvSpPr txBox="1"/>
          <p:nvPr/>
        </p:nvSpPr>
        <p:spPr>
          <a:xfrm>
            <a:off x="7361639" y="5117092"/>
            <a:ext cx="14157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車距輔助</a:t>
            </a:r>
          </a:p>
        </p:txBody>
      </p:sp>
      <p:sp>
        <p:nvSpPr>
          <p:cNvPr id="18" name="文字方塊 17">
            <a:extLst>
              <a:ext uri="{FF2B5EF4-FFF2-40B4-BE49-F238E27FC236}">
                <a16:creationId xmlns:a16="http://schemas.microsoft.com/office/drawing/2014/main" id="{48C95ED2-D1B9-4955-AEC4-F913F6DA7B6A}"/>
              </a:ext>
            </a:extLst>
          </p:cNvPr>
          <p:cNvSpPr txBox="1"/>
          <p:nvPr/>
        </p:nvSpPr>
        <p:spPr>
          <a:xfrm>
            <a:off x="9046711" y="5117092"/>
            <a:ext cx="19511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紅綠燈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+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車距</a:t>
            </a:r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F82D646D-5F4C-44CF-90EB-4A5FCB379315}"/>
              </a:ext>
            </a:extLst>
          </p:cNvPr>
          <p:cNvSpPr/>
          <p:nvPr/>
        </p:nvSpPr>
        <p:spPr>
          <a:xfrm>
            <a:off x="733102" y="3429000"/>
            <a:ext cx="718191" cy="578492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19" name="直線單箭頭接點 18">
            <a:extLst>
              <a:ext uri="{FF2B5EF4-FFF2-40B4-BE49-F238E27FC236}">
                <a16:creationId xmlns:a16="http://schemas.microsoft.com/office/drawing/2014/main" id="{DF604788-EC22-41B8-9A17-E1AC25D29987}"/>
              </a:ext>
            </a:extLst>
          </p:cNvPr>
          <p:cNvCxnSpPr>
            <a:stCxn id="2" idx="2"/>
          </p:cNvCxnSpPr>
          <p:nvPr/>
        </p:nvCxnSpPr>
        <p:spPr>
          <a:xfrm flipH="1">
            <a:off x="1092197" y="4007492"/>
            <a:ext cx="1" cy="1791729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文字方塊 19">
            <a:extLst>
              <a:ext uri="{FF2B5EF4-FFF2-40B4-BE49-F238E27FC236}">
                <a16:creationId xmlns:a16="http://schemas.microsoft.com/office/drawing/2014/main" id="{7FA173FE-42E1-4309-9885-FE60BC2EE9DC}"/>
              </a:ext>
            </a:extLst>
          </p:cNvPr>
          <p:cNvSpPr txBox="1"/>
          <p:nvPr/>
        </p:nvSpPr>
        <p:spPr>
          <a:xfrm>
            <a:off x="8853" y="5805390"/>
            <a:ext cx="20313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表示符合限速</a:t>
            </a:r>
          </a:p>
        </p:txBody>
      </p:sp>
    </p:spTree>
    <p:extLst>
      <p:ext uri="{BB962C8B-B14F-4D97-AF65-F5344CB8AC3E}">
        <p14:creationId xmlns:p14="http://schemas.microsoft.com/office/powerpoint/2010/main" val="5419288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>
            <a:extLst>
              <a:ext uri="{FF2B5EF4-FFF2-40B4-BE49-F238E27FC236}">
                <a16:creationId xmlns:a16="http://schemas.microsoft.com/office/drawing/2014/main" id="{06ACBFD8-9A87-4736-A2D0-B33A8B51181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4" y="1"/>
            <a:ext cx="12191996" cy="6857998"/>
          </a:xfrm>
          <a:prstGeom prst="rect">
            <a:avLst/>
          </a:prstGeom>
        </p:spPr>
      </p:pic>
      <p:sp>
        <p:nvSpPr>
          <p:cNvPr id="5" name="文字方塊 4">
            <a:extLst>
              <a:ext uri="{FF2B5EF4-FFF2-40B4-BE49-F238E27FC236}">
                <a16:creationId xmlns:a16="http://schemas.microsoft.com/office/drawing/2014/main" id="{903FFE7A-AE52-4058-9818-8A4D63F7DF9B}"/>
              </a:ext>
            </a:extLst>
          </p:cNvPr>
          <p:cNvSpPr txBox="1"/>
          <p:nvPr/>
        </p:nvSpPr>
        <p:spPr>
          <a:xfrm>
            <a:off x="139700" y="0"/>
            <a:ext cx="812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4800" b="1" dirty="0"/>
              <a:t>02</a:t>
            </a:r>
            <a:r>
              <a:rPr lang="zh-TW" altLang="en-US" sz="4800" b="1" dirty="0"/>
              <a:t> </a:t>
            </a:r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787D1438-560B-4C3B-81E0-F8F9EED964B2}"/>
              </a:ext>
            </a:extLst>
          </p:cNvPr>
          <p:cNvSpPr txBox="1"/>
          <p:nvPr/>
        </p:nvSpPr>
        <p:spPr>
          <a:xfrm>
            <a:off x="1092198" y="30777"/>
            <a:ext cx="206274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4400" b="1" dirty="0"/>
              <a:t>Method</a:t>
            </a:r>
            <a:endParaRPr lang="zh-TW" altLang="en-US" sz="4400" b="1" dirty="0"/>
          </a:p>
        </p:txBody>
      </p:sp>
      <p:sp>
        <p:nvSpPr>
          <p:cNvPr id="7" name="文字方塊 6">
            <a:extLst>
              <a:ext uri="{FF2B5EF4-FFF2-40B4-BE49-F238E27FC236}">
                <a16:creationId xmlns:a16="http://schemas.microsoft.com/office/drawing/2014/main" id="{DD180516-C13E-4CBA-AD58-338A2478E8D7}"/>
              </a:ext>
            </a:extLst>
          </p:cNvPr>
          <p:cNvSpPr txBox="1"/>
          <p:nvPr/>
        </p:nvSpPr>
        <p:spPr>
          <a:xfrm>
            <a:off x="526211" y="1233577"/>
            <a:ext cx="4310484" cy="586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人機介面概念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-</a:t>
            </a:r>
            <a:r>
              <a:rPr lang="en-US" altLang="zh-TW" sz="2400" dirty="0">
                <a:ea typeface="微軟正黑體" panose="020B0604030504040204" pitchFamily="34" charset="-120"/>
              </a:rPr>
              <a:t>AFFP</a:t>
            </a:r>
            <a:endParaRPr lang="zh-TW" altLang="en-US" sz="2400" dirty="0">
              <a:ea typeface="微軟正黑體" panose="020B0604030504040204" pitchFamily="34" charset="-120"/>
            </a:endParaRPr>
          </a:p>
        </p:txBody>
      </p:sp>
      <p:sp>
        <p:nvSpPr>
          <p:cNvPr id="15" name="文字方塊 14">
            <a:extLst>
              <a:ext uri="{FF2B5EF4-FFF2-40B4-BE49-F238E27FC236}">
                <a16:creationId xmlns:a16="http://schemas.microsoft.com/office/drawing/2014/main" id="{BA57955A-60F6-40BF-9766-7FAB7BB6DD9C}"/>
              </a:ext>
            </a:extLst>
          </p:cNvPr>
          <p:cNvSpPr txBox="1"/>
          <p:nvPr/>
        </p:nvSpPr>
        <p:spPr>
          <a:xfrm>
            <a:off x="952500" y="2214649"/>
            <a:ext cx="11042984" cy="11324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zh-TW" sz="2400" dirty="0">
                <a:ea typeface="微軟正黑體" panose="020B0604030504040204" pitchFamily="34" charset="-120"/>
              </a:rPr>
              <a:t>AFFP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向駕駛員傳遞了一個明顯的反壓力和一個可調節的壓力閾值，使用此閾值有助於駕駛員保持允許的速度或保持車距</a:t>
            </a:r>
            <a:endParaRPr lang="en-US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802262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>
            <a:extLst>
              <a:ext uri="{FF2B5EF4-FFF2-40B4-BE49-F238E27FC236}">
                <a16:creationId xmlns:a16="http://schemas.microsoft.com/office/drawing/2014/main" id="{06ACBFD8-9A87-4736-A2D0-B33A8B51181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4" y="1"/>
            <a:ext cx="12191996" cy="6857998"/>
          </a:xfrm>
          <a:prstGeom prst="rect">
            <a:avLst/>
          </a:prstGeom>
        </p:spPr>
      </p:pic>
      <p:sp>
        <p:nvSpPr>
          <p:cNvPr id="5" name="文字方塊 4">
            <a:extLst>
              <a:ext uri="{FF2B5EF4-FFF2-40B4-BE49-F238E27FC236}">
                <a16:creationId xmlns:a16="http://schemas.microsoft.com/office/drawing/2014/main" id="{903FFE7A-AE52-4058-9818-8A4D63F7DF9B}"/>
              </a:ext>
            </a:extLst>
          </p:cNvPr>
          <p:cNvSpPr txBox="1"/>
          <p:nvPr/>
        </p:nvSpPr>
        <p:spPr>
          <a:xfrm>
            <a:off x="139700" y="0"/>
            <a:ext cx="812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4800" b="1" dirty="0"/>
              <a:t>02</a:t>
            </a:r>
            <a:r>
              <a:rPr lang="zh-TW" altLang="en-US" sz="4800" b="1" dirty="0"/>
              <a:t> </a:t>
            </a:r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787D1438-560B-4C3B-81E0-F8F9EED964B2}"/>
              </a:ext>
            </a:extLst>
          </p:cNvPr>
          <p:cNvSpPr txBox="1"/>
          <p:nvPr/>
        </p:nvSpPr>
        <p:spPr>
          <a:xfrm>
            <a:off x="1092198" y="30777"/>
            <a:ext cx="206274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4400" b="1" dirty="0"/>
              <a:t>Method</a:t>
            </a:r>
            <a:endParaRPr lang="zh-TW" altLang="en-US" sz="4400" b="1" dirty="0"/>
          </a:p>
        </p:txBody>
      </p:sp>
      <p:grpSp>
        <p:nvGrpSpPr>
          <p:cNvPr id="12" name="群組 11">
            <a:extLst>
              <a:ext uri="{FF2B5EF4-FFF2-40B4-BE49-F238E27FC236}">
                <a16:creationId xmlns:a16="http://schemas.microsoft.com/office/drawing/2014/main" id="{6C1AED3A-BAC3-4014-A10A-7DC845A2A836}"/>
              </a:ext>
            </a:extLst>
          </p:cNvPr>
          <p:cNvGrpSpPr/>
          <p:nvPr/>
        </p:nvGrpSpPr>
        <p:grpSpPr>
          <a:xfrm>
            <a:off x="562306" y="863119"/>
            <a:ext cx="11240673" cy="2195423"/>
            <a:chOff x="526211" y="1233577"/>
            <a:chExt cx="11240673" cy="2195423"/>
          </a:xfrm>
        </p:grpSpPr>
        <p:sp>
          <p:nvSpPr>
            <p:cNvPr id="10" name="文字方塊 9">
              <a:extLst>
                <a:ext uri="{FF2B5EF4-FFF2-40B4-BE49-F238E27FC236}">
                  <a16:creationId xmlns:a16="http://schemas.microsoft.com/office/drawing/2014/main" id="{D483D745-B7BD-4F44-8B3D-F11C6E19E736}"/>
                </a:ext>
              </a:extLst>
            </p:cNvPr>
            <p:cNvSpPr txBox="1"/>
            <p:nvPr/>
          </p:nvSpPr>
          <p:spPr>
            <a:xfrm>
              <a:off x="526211" y="1233577"/>
              <a:ext cx="4310484" cy="5784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zh-TW" altLang="en-US" sz="24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三個輔助系統</a:t>
              </a:r>
            </a:p>
          </p:txBody>
        </p:sp>
        <p:sp>
          <p:nvSpPr>
            <p:cNvPr id="11" name="文字方塊 10">
              <a:extLst>
                <a:ext uri="{FF2B5EF4-FFF2-40B4-BE49-F238E27FC236}">
                  <a16:creationId xmlns:a16="http://schemas.microsoft.com/office/drawing/2014/main" id="{02D416EB-026B-4528-AFE3-B08C2A9B20A7}"/>
                </a:ext>
              </a:extLst>
            </p:cNvPr>
            <p:cNvSpPr txBox="1"/>
            <p:nvPr/>
          </p:nvSpPr>
          <p:spPr>
            <a:xfrm>
              <a:off x="952500" y="1742513"/>
              <a:ext cx="10814384" cy="16864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457200" indent="-457200">
                <a:lnSpc>
                  <a:spcPct val="150000"/>
                </a:lnSpc>
                <a:buFont typeface="Wingdings" panose="05000000000000000000" pitchFamily="2" charset="2"/>
                <a:buChar char="Ø"/>
              </a:pPr>
              <a:r>
                <a:rPr lang="zh-TW" altLang="en-US" sz="24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當其中一個輔助系統被激活，輔助訊息會顯示在</a:t>
              </a:r>
              <a:r>
                <a:rPr lang="en-US" altLang="zh-TW" sz="2400" dirty="0">
                  <a:ea typeface="微軟正黑體" panose="020B0604030504040204" pitchFamily="34" charset="-120"/>
                </a:rPr>
                <a:t>HUD</a:t>
              </a:r>
              <a:r>
                <a:rPr lang="zh-TW" altLang="en-US" sz="24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和</a:t>
              </a:r>
              <a:r>
                <a:rPr lang="en-US" altLang="zh-TW" sz="2400" dirty="0">
                  <a:ea typeface="微軟正黑體" panose="020B0604030504040204" pitchFamily="34" charset="-120"/>
                </a:rPr>
                <a:t>IC</a:t>
              </a:r>
              <a:r>
                <a:rPr lang="zh-TW" altLang="en-US" sz="24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通知駕駛員，同時</a:t>
              </a:r>
              <a:r>
                <a:rPr lang="en-US" altLang="zh-TW" sz="2400" dirty="0">
                  <a:ea typeface="微軟正黑體" panose="020B0604030504040204" pitchFamily="34" charset="-120"/>
                </a:rPr>
                <a:t>AFFP</a:t>
              </a:r>
              <a:r>
                <a:rPr lang="zh-TW" altLang="en-US" sz="24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也會以觸覺反饋給駕駛員，而</a:t>
              </a:r>
              <a:r>
                <a:rPr lang="en-US" altLang="zh-TW" sz="2400" dirty="0">
                  <a:ea typeface="微軟正黑體" panose="020B0604030504040204" pitchFamily="34" charset="-120"/>
                </a:rPr>
                <a:t>HUD</a:t>
              </a:r>
              <a:r>
                <a:rPr lang="zh-TW" altLang="en-US" sz="24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訊息會在三秒後消失，避免增加視覺工作量</a:t>
              </a:r>
              <a:endPara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grpSp>
        <p:nvGrpSpPr>
          <p:cNvPr id="16" name="群組 15">
            <a:extLst>
              <a:ext uri="{FF2B5EF4-FFF2-40B4-BE49-F238E27FC236}">
                <a16:creationId xmlns:a16="http://schemas.microsoft.com/office/drawing/2014/main" id="{06598280-FE8B-4307-B7F4-E0D563268673}"/>
              </a:ext>
            </a:extLst>
          </p:cNvPr>
          <p:cNvGrpSpPr/>
          <p:nvPr/>
        </p:nvGrpSpPr>
        <p:grpSpPr>
          <a:xfrm>
            <a:off x="582195" y="3243672"/>
            <a:ext cx="9157514" cy="1558873"/>
            <a:chOff x="546100" y="3429000"/>
            <a:chExt cx="9157514" cy="1558873"/>
          </a:xfrm>
        </p:grpSpPr>
        <p:sp>
          <p:nvSpPr>
            <p:cNvPr id="2" name="文字方塊 1">
              <a:extLst>
                <a:ext uri="{FF2B5EF4-FFF2-40B4-BE49-F238E27FC236}">
                  <a16:creationId xmlns:a16="http://schemas.microsoft.com/office/drawing/2014/main" id="{FD4AEF62-D375-49D6-AE78-DE822EA6A7E7}"/>
                </a:ext>
              </a:extLst>
            </p:cNvPr>
            <p:cNvSpPr txBox="1"/>
            <p:nvPr/>
          </p:nvSpPr>
          <p:spPr>
            <a:xfrm>
              <a:off x="546100" y="3429000"/>
              <a:ext cx="192873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zh-TW" altLang="en-US" sz="24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速度輔助 </a:t>
              </a:r>
              <a:r>
                <a:rPr lang="en-US" altLang="zh-TW" sz="24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:</a:t>
              </a:r>
              <a:r>
                <a:rPr lang="zh-TW" altLang="en-US" sz="24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 </a:t>
              </a:r>
              <a:endPara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3" name="文字方塊 2">
              <a:extLst>
                <a:ext uri="{FF2B5EF4-FFF2-40B4-BE49-F238E27FC236}">
                  <a16:creationId xmlns:a16="http://schemas.microsoft.com/office/drawing/2014/main" id="{DAD004DB-67F4-4CA2-A181-9474E19C6AB6}"/>
                </a:ext>
              </a:extLst>
            </p:cNvPr>
            <p:cNvSpPr txBox="1"/>
            <p:nvPr/>
          </p:nvSpPr>
          <p:spPr>
            <a:xfrm>
              <a:off x="952500" y="3847048"/>
              <a:ext cx="8751114" cy="114082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285750" indent="-285750">
                <a:lnSpc>
                  <a:spcPct val="150000"/>
                </a:lnSpc>
                <a:buFont typeface="Wingdings" panose="05000000000000000000" pitchFamily="2" charset="2"/>
                <a:buChar char="Ø"/>
              </a:pPr>
              <a:r>
                <a:rPr lang="zh-TW" altLang="en-US" sz="24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透過</a:t>
              </a:r>
              <a:r>
                <a:rPr lang="en-US" altLang="zh-TW" sz="2400" dirty="0">
                  <a:ea typeface="微軟正黑體" panose="020B0604030504040204" pitchFamily="34" charset="-120"/>
                </a:rPr>
                <a:t>AFFP</a:t>
              </a:r>
              <a:r>
                <a:rPr lang="zh-TW" altLang="en-US" sz="24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的觸覺反饋，使視線保持在道路上。</a:t>
              </a:r>
              <a:endPara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pPr marL="285750" indent="-285750">
                <a:lnSpc>
                  <a:spcPct val="150000"/>
                </a:lnSpc>
                <a:buFont typeface="Wingdings" panose="05000000000000000000" pitchFamily="2" charset="2"/>
                <a:buChar char="Ø"/>
              </a:pPr>
              <a:r>
                <a:rPr lang="en-US" altLang="zh-TW" sz="2400" dirty="0">
                  <a:ea typeface="微軟正黑體" panose="020B0604030504040204" pitchFamily="34" charset="-120"/>
                </a:rPr>
                <a:t>HUD</a:t>
              </a:r>
              <a:r>
                <a:rPr lang="zh-TW" altLang="en-US" sz="24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會顯示限速，超過限速</a:t>
              </a:r>
              <a:r>
                <a:rPr lang="en-US" altLang="zh-TW" sz="2400" dirty="0">
                  <a:ea typeface="微軟正黑體" panose="020B0604030504040204" pitchFamily="34" charset="-120"/>
                </a:rPr>
                <a:t>5km/</a:t>
              </a:r>
              <a:r>
                <a:rPr lang="en-US" altLang="zh-TW" sz="2400" dirty="0" err="1">
                  <a:ea typeface="微軟正黑體" panose="020B0604030504040204" pitchFamily="34" charset="-120"/>
                </a:rPr>
                <a:t>hr</a:t>
              </a:r>
              <a:r>
                <a:rPr lang="zh-TW" altLang="en-US" sz="24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時會額外顯示</a:t>
              </a:r>
              <a:r>
                <a:rPr lang="en-US" altLang="zh-TW" sz="24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“</a:t>
              </a:r>
              <a:r>
                <a:rPr lang="zh-TW" altLang="en-US" sz="24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速度限制</a:t>
              </a:r>
              <a:r>
                <a:rPr lang="en-US" altLang="zh-TW" sz="24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”</a:t>
              </a:r>
            </a:p>
          </p:txBody>
        </p:sp>
      </p:grpSp>
      <p:grpSp>
        <p:nvGrpSpPr>
          <p:cNvPr id="17" name="群組 16">
            <a:extLst>
              <a:ext uri="{FF2B5EF4-FFF2-40B4-BE49-F238E27FC236}">
                <a16:creationId xmlns:a16="http://schemas.microsoft.com/office/drawing/2014/main" id="{5BE0082B-B054-4D9E-964D-9B7B928C8939}"/>
              </a:ext>
            </a:extLst>
          </p:cNvPr>
          <p:cNvGrpSpPr/>
          <p:nvPr/>
        </p:nvGrpSpPr>
        <p:grpSpPr>
          <a:xfrm>
            <a:off x="562306" y="4987675"/>
            <a:ext cx="10728456" cy="996540"/>
            <a:chOff x="526211" y="5068295"/>
            <a:chExt cx="10728456" cy="996540"/>
          </a:xfrm>
        </p:grpSpPr>
        <p:sp>
          <p:nvSpPr>
            <p:cNvPr id="13" name="文字方塊 12">
              <a:extLst>
                <a:ext uri="{FF2B5EF4-FFF2-40B4-BE49-F238E27FC236}">
                  <a16:creationId xmlns:a16="http://schemas.microsoft.com/office/drawing/2014/main" id="{03DDE3E9-D911-4B03-8D28-4E37D9EA0A9C}"/>
                </a:ext>
              </a:extLst>
            </p:cNvPr>
            <p:cNvSpPr txBox="1"/>
            <p:nvPr/>
          </p:nvSpPr>
          <p:spPr>
            <a:xfrm>
              <a:off x="526211" y="5068295"/>
              <a:ext cx="223651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zh-TW" altLang="en-US" sz="24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紅綠燈輔助 </a:t>
              </a:r>
              <a:r>
                <a:rPr lang="en-US" altLang="zh-TW" sz="24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:</a:t>
              </a:r>
              <a:r>
                <a:rPr lang="zh-TW" altLang="en-US" sz="24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 </a:t>
              </a:r>
              <a:endPara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4" name="文字方塊 13">
              <a:extLst>
                <a:ext uri="{FF2B5EF4-FFF2-40B4-BE49-F238E27FC236}">
                  <a16:creationId xmlns:a16="http://schemas.microsoft.com/office/drawing/2014/main" id="{55EDAAE4-4524-435C-9C9F-2AD65C4320E1}"/>
                </a:ext>
              </a:extLst>
            </p:cNvPr>
            <p:cNvSpPr txBox="1"/>
            <p:nvPr/>
          </p:nvSpPr>
          <p:spPr>
            <a:xfrm>
              <a:off x="932611" y="5486343"/>
              <a:ext cx="10322056" cy="57849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285750" indent="-285750">
                <a:lnSpc>
                  <a:spcPct val="150000"/>
                </a:lnSpc>
                <a:buFont typeface="Wingdings" panose="05000000000000000000" pitchFamily="2" charset="2"/>
                <a:buChar char="Ø"/>
              </a:pPr>
              <a:r>
                <a:rPr lang="zh-TW" altLang="en-US" sz="24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指穿越紅綠燈的</a:t>
              </a:r>
              <a:r>
                <a:rPr lang="en-US" altLang="zh-TW" sz="24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“</a:t>
              </a:r>
              <a:r>
                <a:rPr lang="zh-TW" altLang="en-US" sz="24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完美</a:t>
              </a:r>
              <a:r>
                <a:rPr lang="en-US" altLang="zh-TW" sz="24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”</a:t>
              </a:r>
              <a:r>
                <a:rPr lang="zh-TW" altLang="en-US" sz="24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速度，並通知駕駛員是否必須在下個紅綠燈停止</a:t>
              </a:r>
              <a:endPara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258373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>
            <a:extLst>
              <a:ext uri="{FF2B5EF4-FFF2-40B4-BE49-F238E27FC236}">
                <a16:creationId xmlns:a16="http://schemas.microsoft.com/office/drawing/2014/main" id="{06ACBFD8-9A87-4736-A2D0-B33A8B51181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4" y="1"/>
            <a:ext cx="12191996" cy="6857998"/>
          </a:xfrm>
          <a:prstGeom prst="rect">
            <a:avLst/>
          </a:prstGeom>
        </p:spPr>
      </p:pic>
      <p:sp>
        <p:nvSpPr>
          <p:cNvPr id="5" name="文字方塊 4">
            <a:extLst>
              <a:ext uri="{FF2B5EF4-FFF2-40B4-BE49-F238E27FC236}">
                <a16:creationId xmlns:a16="http://schemas.microsoft.com/office/drawing/2014/main" id="{903FFE7A-AE52-4058-9818-8A4D63F7DF9B}"/>
              </a:ext>
            </a:extLst>
          </p:cNvPr>
          <p:cNvSpPr txBox="1"/>
          <p:nvPr/>
        </p:nvSpPr>
        <p:spPr>
          <a:xfrm>
            <a:off x="139700" y="0"/>
            <a:ext cx="812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4800" b="1" dirty="0"/>
              <a:t>02</a:t>
            </a:r>
            <a:r>
              <a:rPr lang="zh-TW" altLang="en-US" sz="4800" b="1" dirty="0"/>
              <a:t> </a:t>
            </a:r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787D1438-560B-4C3B-81E0-F8F9EED964B2}"/>
              </a:ext>
            </a:extLst>
          </p:cNvPr>
          <p:cNvSpPr txBox="1"/>
          <p:nvPr/>
        </p:nvSpPr>
        <p:spPr>
          <a:xfrm>
            <a:off x="1092198" y="30777"/>
            <a:ext cx="206274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4400" b="1" dirty="0"/>
              <a:t>Method</a:t>
            </a:r>
            <a:endParaRPr lang="zh-TW" altLang="en-US" sz="4400" b="1" dirty="0"/>
          </a:p>
        </p:txBody>
      </p:sp>
      <p:grpSp>
        <p:nvGrpSpPr>
          <p:cNvPr id="12" name="群組 11">
            <a:extLst>
              <a:ext uri="{FF2B5EF4-FFF2-40B4-BE49-F238E27FC236}">
                <a16:creationId xmlns:a16="http://schemas.microsoft.com/office/drawing/2014/main" id="{6C1AED3A-BAC3-4014-A10A-7DC845A2A836}"/>
              </a:ext>
            </a:extLst>
          </p:cNvPr>
          <p:cNvGrpSpPr/>
          <p:nvPr/>
        </p:nvGrpSpPr>
        <p:grpSpPr>
          <a:xfrm>
            <a:off x="562306" y="863119"/>
            <a:ext cx="11240673" cy="2195423"/>
            <a:chOff x="526211" y="1233577"/>
            <a:chExt cx="11240673" cy="2195423"/>
          </a:xfrm>
        </p:grpSpPr>
        <p:sp>
          <p:nvSpPr>
            <p:cNvPr id="10" name="文字方塊 9">
              <a:extLst>
                <a:ext uri="{FF2B5EF4-FFF2-40B4-BE49-F238E27FC236}">
                  <a16:creationId xmlns:a16="http://schemas.microsoft.com/office/drawing/2014/main" id="{D483D745-B7BD-4F44-8B3D-F11C6E19E736}"/>
                </a:ext>
              </a:extLst>
            </p:cNvPr>
            <p:cNvSpPr txBox="1"/>
            <p:nvPr/>
          </p:nvSpPr>
          <p:spPr>
            <a:xfrm>
              <a:off x="526211" y="1233577"/>
              <a:ext cx="4310484" cy="5784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zh-TW" altLang="en-US" sz="24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車距輔助</a:t>
              </a:r>
            </a:p>
          </p:txBody>
        </p:sp>
        <p:sp>
          <p:nvSpPr>
            <p:cNvPr id="11" name="文字方塊 10">
              <a:extLst>
                <a:ext uri="{FF2B5EF4-FFF2-40B4-BE49-F238E27FC236}">
                  <a16:creationId xmlns:a16="http://schemas.microsoft.com/office/drawing/2014/main" id="{02D416EB-026B-4528-AFE3-B08C2A9B20A7}"/>
                </a:ext>
              </a:extLst>
            </p:cNvPr>
            <p:cNvSpPr txBox="1"/>
            <p:nvPr/>
          </p:nvSpPr>
          <p:spPr>
            <a:xfrm>
              <a:off x="952500" y="1742513"/>
              <a:ext cx="10814384" cy="16864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457200" indent="-457200">
                <a:lnSpc>
                  <a:spcPct val="150000"/>
                </a:lnSpc>
                <a:buFont typeface="Wingdings" panose="05000000000000000000" pitchFamily="2" charset="2"/>
                <a:buChar char="Ø"/>
              </a:pPr>
              <a:r>
                <a:rPr lang="zh-TW" altLang="en-US" sz="24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幫助駕駛員不低於特定的距離，和前車保持適當距離</a:t>
              </a:r>
              <a:endPara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pPr marL="457200" indent="-457200">
                <a:lnSpc>
                  <a:spcPct val="150000"/>
                </a:lnSpc>
                <a:buFont typeface="Wingdings" panose="05000000000000000000" pitchFamily="2" charset="2"/>
                <a:buChar char="Ø"/>
              </a:pPr>
              <a:r>
                <a:rPr lang="zh-TW" altLang="en-US" sz="24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在此實驗採用與前車保持</a:t>
              </a:r>
              <a:r>
                <a:rPr lang="en-US" altLang="zh-TW" sz="24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“</a:t>
              </a:r>
              <a:r>
                <a:rPr lang="en-US" altLang="zh-TW" sz="2400" dirty="0">
                  <a:ea typeface="微軟正黑體" panose="020B0604030504040204" pitchFamily="34" charset="-120"/>
                </a:rPr>
                <a:t>1.2</a:t>
              </a:r>
              <a:r>
                <a:rPr lang="zh-TW" altLang="en-US" sz="24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秒的距離</a:t>
              </a:r>
              <a:r>
                <a:rPr lang="en-US" altLang="zh-TW" sz="24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”</a:t>
              </a:r>
            </a:p>
            <a:p>
              <a:pPr marL="457200" indent="-457200">
                <a:lnSpc>
                  <a:spcPct val="150000"/>
                </a:lnSpc>
                <a:buFont typeface="Wingdings" panose="05000000000000000000" pitchFamily="2" charset="2"/>
                <a:buChar char="Ø"/>
              </a:pPr>
              <a:r>
                <a:rPr lang="zh-TW" altLang="en-US" sz="24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透過</a:t>
              </a:r>
              <a:r>
                <a:rPr lang="en-US" altLang="zh-TW" sz="24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AFFP</a:t>
              </a:r>
              <a:r>
                <a:rPr lang="zh-TW" altLang="en-US" sz="24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向駕駛員反饋，並同時顯示在</a:t>
              </a:r>
              <a:r>
                <a:rPr lang="en-US" altLang="zh-TW" sz="2400" dirty="0">
                  <a:ea typeface="微軟正黑體" panose="020B0604030504040204" pitchFamily="34" charset="-120"/>
                </a:rPr>
                <a:t>HUD</a:t>
              </a:r>
              <a:r>
                <a:rPr lang="zh-TW" altLang="en-US" sz="24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及</a:t>
              </a:r>
              <a:r>
                <a:rPr lang="en-US" altLang="zh-TW" sz="2400" dirty="0">
                  <a:ea typeface="微軟正黑體" panose="020B0604030504040204" pitchFamily="34" charset="-120"/>
                </a:rPr>
                <a:t>IC</a:t>
              </a:r>
              <a:r>
                <a:rPr lang="zh-TW" altLang="en-US" sz="24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中</a:t>
              </a:r>
              <a:endPara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grpSp>
        <p:nvGrpSpPr>
          <p:cNvPr id="16" name="群組 15">
            <a:extLst>
              <a:ext uri="{FF2B5EF4-FFF2-40B4-BE49-F238E27FC236}">
                <a16:creationId xmlns:a16="http://schemas.microsoft.com/office/drawing/2014/main" id="{06598280-FE8B-4307-B7F4-E0D563268673}"/>
              </a:ext>
            </a:extLst>
          </p:cNvPr>
          <p:cNvGrpSpPr/>
          <p:nvPr/>
        </p:nvGrpSpPr>
        <p:grpSpPr>
          <a:xfrm>
            <a:off x="582195" y="3243672"/>
            <a:ext cx="11027610" cy="1550538"/>
            <a:chOff x="546100" y="3429000"/>
            <a:chExt cx="11027610" cy="1550538"/>
          </a:xfrm>
        </p:grpSpPr>
        <p:sp>
          <p:nvSpPr>
            <p:cNvPr id="2" name="文字方塊 1">
              <a:extLst>
                <a:ext uri="{FF2B5EF4-FFF2-40B4-BE49-F238E27FC236}">
                  <a16:creationId xmlns:a16="http://schemas.microsoft.com/office/drawing/2014/main" id="{FD4AEF62-D375-49D6-AE78-DE822EA6A7E7}"/>
                </a:ext>
              </a:extLst>
            </p:cNvPr>
            <p:cNvSpPr txBox="1"/>
            <p:nvPr/>
          </p:nvSpPr>
          <p:spPr>
            <a:xfrm>
              <a:off x="546100" y="3429000"/>
              <a:ext cx="239681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zh-TW" altLang="en-US" sz="24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緊急煞車輔助 </a:t>
              </a:r>
              <a:endPara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3" name="文字方塊 2">
              <a:extLst>
                <a:ext uri="{FF2B5EF4-FFF2-40B4-BE49-F238E27FC236}">
                  <a16:creationId xmlns:a16="http://schemas.microsoft.com/office/drawing/2014/main" id="{DAD004DB-67F4-4CA2-A181-9474E19C6AB6}"/>
                </a:ext>
              </a:extLst>
            </p:cNvPr>
            <p:cNvSpPr txBox="1"/>
            <p:nvPr/>
          </p:nvSpPr>
          <p:spPr>
            <a:xfrm>
              <a:off x="952500" y="3847048"/>
              <a:ext cx="10621210" cy="113249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lnSpc>
                  <a:spcPct val="150000"/>
                </a:lnSpc>
                <a:buFont typeface="Wingdings" panose="05000000000000000000" pitchFamily="2" charset="2"/>
                <a:buChar char="Ø"/>
              </a:pPr>
              <a:r>
                <a:rPr lang="zh-TW" altLang="en-US" sz="24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當駕駛員必須煞車或無法自行煞車時，緊急煞車輔助會嘗試識別車輛前方有物體的淺在危急情況</a:t>
              </a:r>
              <a:endPara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474960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>
            <a:extLst>
              <a:ext uri="{FF2B5EF4-FFF2-40B4-BE49-F238E27FC236}">
                <a16:creationId xmlns:a16="http://schemas.microsoft.com/office/drawing/2014/main" id="{06ACBFD8-9A87-4736-A2D0-B33A8B51181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4" y="1"/>
            <a:ext cx="12191996" cy="6857998"/>
          </a:xfrm>
          <a:prstGeom prst="rect">
            <a:avLst/>
          </a:prstGeom>
        </p:spPr>
      </p:pic>
      <p:sp>
        <p:nvSpPr>
          <p:cNvPr id="5" name="文字方塊 4">
            <a:extLst>
              <a:ext uri="{FF2B5EF4-FFF2-40B4-BE49-F238E27FC236}">
                <a16:creationId xmlns:a16="http://schemas.microsoft.com/office/drawing/2014/main" id="{903FFE7A-AE52-4058-9818-8A4D63F7DF9B}"/>
              </a:ext>
            </a:extLst>
          </p:cNvPr>
          <p:cNvSpPr txBox="1"/>
          <p:nvPr/>
        </p:nvSpPr>
        <p:spPr>
          <a:xfrm>
            <a:off x="139700" y="0"/>
            <a:ext cx="812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4800" b="1" dirty="0"/>
              <a:t>02</a:t>
            </a:r>
            <a:r>
              <a:rPr lang="zh-TW" altLang="en-US" sz="4800" b="1" dirty="0"/>
              <a:t> </a:t>
            </a:r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787D1438-560B-4C3B-81E0-F8F9EED964B2}"/>
              </a:ext>
            </a:extLst>
          </p:cNvPr>
          <p:cNvSpPr txBox="1"/>
          <p:nvPr/>
        </p:nvSpPr>
        <p:spPr>
          <a:xfrm>
            <a:off x="1092198" y="30777"/>
            <a:ext cx="206274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4400" b="1" dirty="0"/>
              <a:t>Method</a:t>
            </a:r>
            <a:endParaRPr lang="zh-TW" altLang="en-US" sz="4400" b="1" dirty="0"/>
          </a:p>
        </p:txBody>
      </p:sp>
      <p:grpSp>
        <p:nvGrpSpPr>
          <p:cNvPr id="16" name="群組 15">
            <a:extLst>
              <a:ext uri="{FF2B5EF4-FFF2-40B4-BE49-F238E27FC236}">
                <a16:creationId xmlns:a16="http://schemas.microsoft.com/office/drawing/2014/main" id="{06598280-FE8B-4307-B7F4-E0D563268673}"/>
              </a:ext>
            </a:extLst>
          </p:cNvPr>
          <p:cNvGrpSpPr/>
          <p:nvPr/>
        </p:nvGrpSpPr>
        <p:grpSpPr>
          <a:xfrm>
            <a:off x="582195" y="1017829"/>
            <a:ext cx="11027610" cy="2104535"/>
            <a:chOff x="546100" y="3429000"/>
            <a:chExt cx="11027610" cy="2104535"/>
          </a:xfrm>
        </p:grpSpPr>
        <p:sp>
          <p:nvSpPr>
            <p:cNvPr id="2" name="文字方塊 1">
              <a:extLst>
                <a:ext uri="{FF2B5EF4-FFF2-40B4-BE49-F238E27FC236}">
                  <a16:creationId xmlns:a16="http://schemas.microsoft.com/office/drawing/2014/main" id="{FD4AEF62-D375-49D6-AE78-DE822EA6A7E7}"/>
                </a:ext>
              </a:extLst>
            </p:cNvPr>
            <p:cNvSpPr txBox="1"/>
            <p:nvPr/>
          </p:nvSpPr>
          <p:spPr>
            <a:xfrm>
              <a:off x="546100" y="3429000"/>
              <a:ext cx="239681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zh-TW" altLang="en-US" sz="24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緊急煞車輔助 </a:t>
              </a:r>
              <a:endPara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3" name="文字方塊 2">
              <a:extLst>
                <a:ext uri="{FF2B5EF4-FFF2-40B4-BE49-F238E27FC236}">
                  <a16:creationId xmlns:a16="http://schemas.microsoft.com/office/drawing/2014/main" id="{DAD004DB-67F4-4CA2-A181-9474E19C6AB6}"/>
                </a:ext>
              </a:extLst>
            </p:cNvPr>
            <p:cNvSpPr txBox="1"/>
            <p:nvPr/>
          </p:nvSpPr>
          <p:spPr>
            <a:xfrm>
              <a:off x="952500" y="3847048"/>
              <a:ext cx="10621210" cy="16864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lnSpc>
                  <a:spcPct val="150000"/>
                </a:lnSpc>
                <a:buFont typeface="Wingdings" panose="05000000000000000000" pitchFamily="2" charset="2"/>
                <a:buChar char="Ø"/>
              </a:pPr>
              <a:r>
                <a:rPr lang="zh-TW" altLang="en-US" sz="24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當駕駛員必須煞車或無法自行煞車時，緊急煞車輔助會嘗試識別車輛前方有物體的淺在危急情況</a:t>
              </a:r>
              <a:endPara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pPr marL="285750" indent="-285750">
                <a:lnSpc>
                  <a:spcPct val="150000"/>
                </a:lnSpc>
                <a:buFont typeface="Wingdings" panose="05000000000000000000" pitchFamily="2" charset="2"/>
                <a:buChar char="Ø"/>
              </a:pPr>
              <a:r>
                <a:rPr lang="zh-TW" altLang="en-US" sz="24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顯示在</a:t>
              </a:r>
              <a:r>
                <a:rPr lang="en-US" altLang="zh-TW" sz="2400" dirty="0">
                  <a:ea typeface="微軟正黑體" panose="020B0604030504040204" pitchFamily="34" charset="-120"/>
                </a:rPr>
                <a:t>HUD</a:t>
              </a:r>
              <a:r>
                <a:rPr lang="zh-TW" altLang="en-US" sz="24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及</a:t>
              </a:r>
              <a:r>
                <a:rPr lang="en-US" altLang="zh-TW" sz="2400" dirty="0">
                  <a:ea typeface="微軟正黑體" panose="020B0604030504040204" pitchFamily="34" charset="-120"/>
                </a:rPr>
                <a:t>IC</a:t>
              </a:r>
              <a:r>
                <a:rPr lang="zh-TW" altLang="en-US" sz="24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的訊息 </a:t>
              </a:r>
              <a:r>
                <a:rPr lang="en-US" altLang="zh-TW" sz="24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:</a:t>
              </a:r>
            </a:p>
          </p:txBody>
        </p:sp>
      </p:grpSp>
      <p:pic>
        <p:nvPicPr>
          <p:cNvPr id="8" name="圖片 7">
            <a:extLst>
              <a:ext uri="{FF2B5EF4-FFF2-40B4-BE49-F238E27FC236}">
                <a16:creationId xmlns:a16="http://schemas.microsoft.com/office/drawing/2014/main" id="{989B11E3-06F7-4F1C-8A9F-21DDBD3A2C5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750" y="3202967"/>
            <a:ext cx="10740500" cy="1940510"/>
          </a:xfrm>
          <a:prstGeom prst="rect">
            <a:avLst/>
          </a:prstGeom>
        </p:spPr>
      </p:pic>
      <p:sp>
        <p:nvSpPr>
          <p:cNvPr id="9" name="文字方塊 8">
            <a:extLst>
              <a:ext uri="{FF2B5EF4-FFF2-40B4-BE49-F238E27FC236}">
                <a16:creationId xmlns:a16="http://schemas.microsoft.com/office/drawing/2014/main" id="{7EBD3FC3-B6C6-469C-BFDF-C3E73B5947E4}"/>
              </a:ext>
            </a:extLst>
          </p:cNvPr>
          <p:cNvSpPr txBox="1"/>
          <p:nvPr/>
        </p:nvSpPr>
        <p:spPr>
          <a:xfrm>
            <a:off x="1341517" y="5224080"/>
            <a:ext cx="15641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警告</a:t>
            </a:r>
          </a:p>
        </p:txBody>
      </p:sp>
      <p:sp>
        <p:nvSpPr>
          <p:cNvPr id="14" name="文字方塊 13">
            <a:extLst>
              <a:ext uri="{FF2B5EF4-FFF2-40B4-BE49-F238E27FC236}">
                <a16:creationId xmlns:a16="http://schemas.microsoft.com/office/drawing/2014/main" id="{55A4E195-5338-4E20-8249-A8614CE94E9A}"/>
              </a:ext>
            </a:extLst>
          </p:cNvPr>
          <p:cNvSpPr txBox="1"/>
          <p:nvPr/>
        </p:nvSpPr>
        <p:spPr>
          <a:xfrm>
            <a:off x="3888201" y="5224079"/>
            <a:ext cx="15641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請求煞車</a:t>
            </a:r>
          </a:p>
        </p:txBody>
      </p:sp>
      <p:sp>
        <p:nvSpPr>
          <p:cNvPr id="15" name="文字方塊 14">
            <a:extLst>
              <a:ext uri="{FF2B5EF4-FFF2-40B4-BE49-F238E27FC236}">
                <a16:creationId xmlns:a16="http://schemas.microsoft.com/office/drawing/2014/main" id="{D1A776ED-A785-4B8B-8872-E4C89BBA634C}"/>
              </a:ext>
            </a:extLst>
          </p:cNvPr>
          <p:cNvSpPr txBox="1"/>
          <p:nvPr/>
        </p:nvSpPr>
        <p:spPr>
          <a:xfrm>
            <a:off x="6096000" y="5224079"/>
            <a:ext cx="250657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系統將接管並執行緊急煞車</a:t>
            </a:r>
          </a:p>
        </p:txBody>
      </p:sp>
      <p:sp>
        <p:nvSpPr>
          <p:cNvPr id="17" name="文字方塊 16">
            <a:extLst>
              <a:ext uri="{FF2B5EF4-FFF2-40B4-BE49-F238E27FC236}">
                <a16:creationId xmlns:a16="http://schemas.microsoft.com/office/drawing/2014/main" id="{03FEFAA9-703D-4F2A-9060-9AA0AEFA0ABC}"/>
              </a:ext>
            </a:extLst>
          </p:cNvPr>
          <p:cNvSpPr txBox="1"/>
          <p:nvPr/>
        </p:nvSpPr>
        <p:spPr>
          <a:xfrm>
            <a:off x="9001619" y="5224079"/>
            <a:ext cx="232209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任務完成後要求駕駛員重新接管</a:t>
            </a:r>
            <a:endParaRPr lang="en-US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601762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760</TotalTime>
  <Words>2027</Words>
  <Application>Microsoft Office PowerPoint</Application>
  <PresentationFormat>寬螢幕</PresentationFormat>
  <Paragraphs>198</Paragraphs>
  <Slides>19</Slides>
  <Notes>18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19</vt:i4>
      </vt:variant>
    </vt:vector>
  </HeadingPairs>
  <TitlesOfParts>
    <vt:vector size="27" baseType="lpstr">
      <vt:lpstr>Microsoft JhengHei UI</vt:lpstr>
      <vt:lpstr>微軟正黑體</vt:lpstr>
      <vt:lpstr>Arial</vt:lpstr>
      <vt:lpstr>Calibri</vt:lpstr>
      <vt:lpstr>Calibri Light</vt:lpstr>
      <vt:lpstr>Segoe UI</vt:lpstr>
      <vt:lpstr>Wingdings</vt:lpstr>
      <vt:lpstr>Office 佈景主題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min-chun</dc:creator>
  <cp:lastModifiedBy>宋錦玉</cp:lastModifiedBy>
  <cp:revision>37</cp:revision>
  <dcterms:created xsi:type="dcterms:W3CDTF">2022-10-20T05:01:38Z</dcterms:created>
  <dcterms:modified xsi:type="dcterms:W3CDTF">2022-10-21T03:57:10Z</dcterms:modified>
</cp:coreProperties>
</file>